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158"/>
  </p:notesMasterIdLst>
  <p:sldIdLst>
    <p:sldId id="272" r:id="rId2"/>
    <p:sldId id="667" r:id="rId3"/>
    <p:sldId id="681" r:id="rId4"/>
    <p:sldId id="684" r:id="rId5"/>
    <p:sldId id="683" r:id="rId6"/>
    <p:sldId id="709" r:id="rId7"/>
    <p:sldId id="710" r:id="rId8"/>
    <p:sldId id="686" r:id="rId9"/>
    <p:sldId id="690" r:id="rId10"/>
    <p:sldId id="687" r:id="rId11"/>
    <p:sldId id="712" r:id="rId12"/>
    <p:sldId id="688" r:id="rId13"/>
    <p:sldId id="689" r:id="rId14"/>
    <p:sldId id="692" r:id="rId15"/>
    <p:sldId id="693" r:id="rId16"/>
    <p:sldId id="713" r:id="rId17"/>
    <p:sldId id="694" r:id="rId18"/>
    <p:sldId id="700" r:id="rId19"/>
    <p:sldId id="701" r:id="rId20"/>
    <p:sldId id="702" r:id="rId21"/>
    <p:sldId id="703" r:id="rId22"/>
    <p:sldId id="716" r:id="rId23"/>
    <p:sldId id="714" r:id="rId24"/>
    <p:sldId id="718" r:id="rId25"/>
    <p:sldId id="719" r:id="rId26"/>
    <p:sldId id="723" r:id="rId27"/>
    <p:sldId id="706" r:id="rId28"/>
    <p:sldId id="707" r:id="rId29"/>
    <p:sldId id="721" r:id="rId30"/>
    <p:sldId id="722" r:id="rId31"/>
    <p:sldId id="724" r:id="rId32"/>
    <p:sldId id="732" r:id="rId33"/>
    <p:sldId id="708" r:id="rId34"/>
    <p:sldId id="733" r:id="rId35"/>
    <p:sldId id="734" r:id="rId36"/>
    <p:sldId id="711" r:id="rId37"/>
    <p:sldId id="735" r:id="rId38"/>
    <p:sldId id="736" r:id="rId39"/>
    <p:sldId id="737" r:id="rId40"/>
    <p:sldId id="715" r:id="rId41"/>
    <p:sldId id="731" r:id="rId42"/>
    <p:sldId id="738" r:id="rId43"/>
    <p:sldId id="739" r:id="rId44"/>
    <p:sldId id="740" r:id="rId45"/>
    <p:sldId id="741" r:id="rId46"/>
    <p:sldId id="742" r:id="rId47"/>
    <p:sldId id="743" r:id="rId48"/>
    <p:sldId id="744" r:id="rId49"/>
    <p:sldId id="745" r:id="rId50"/>
    <p:sldId id="746" r:id="rId51"/>
    <p:sldId id="747" r:id="rId52"/>
    <p:sldId id="748" r:id="rId53"/>
    <p:sldId id="720" r:id="rId54"/>
    <p:sldId id="749" r:id="rId55"/>
    <p:sldId id="750" r:id="rId56"/>
    <p:sldId id="751" r:id="rId57"/>
    <p:sldId id="752" r:id="rId58"/>
    <p:sldId id="753" r:id="rId59"/>
    <p:sldId id="754" r:id="rId60"/>
    <p:sldId id="755" r:id="rId61"/>
    <p:sldId id="717" r:id="rId62"/>
    <p:sldId id="756" r:id="rId63"/>
    <p:sldId id="757" r:id="rId64"/>
    <p:sldId id="758" r:id="rId65"/>
    <p:sldId id="759" r:id="rId66"/>
    <p:sldId id="655" r:id="rId67"/>
    <p:sldId id="760" r:id="rId68"/>
    <p:sldId id="761" r:id="rId69"/>
    <p:sldId id="762" r:id="rId70"/>
    <p:sldId id="763" r:id="rId71"/>
    <p:sldId id="764" r:id="rId72"/>
    <p:sldId id="765" r:id="rId73"/>
    <p:sldId id="766" r:id="rId74"/>
    <p:sldId id="725" r:id="rId75"/>
    <p:sldId id="726" r:id="rId76"/>
    <p:sldId id="767" r:id="rId77"/>
    <p:sldId id="727" r:id="rId78"/>
    <p:sldId id="728" r:id="rId79"/>
    <p:sldId id="768" r:id="rId80"/>
    <p:sldId id="769" r:id="rId81"/>
    <p:sldId id="770" r:id="rId82"/>
    <p:sldId id="729" r:id="rId83"/>
    <p:sldId id="771" r:id="rId84"/>
    <p:sldId id="772" r:id="rId85"/>
    <p:sldId id="773" r:id="rId86"/>
    <p:sldId id="730" r:id="rId87"/>
    <p:sldId id="774" r:id="rId88"/>
    <p:sldId id="775" r:id="rId89"/>
    <p:sldId id="776" r:id="rId90"/>
    <p:sldId id="777" r:id="rId91"/>
    <p:sldId id="778" r:id="rId92"/>
    <p:sldId id="779" r:id="rId93"/>
    <p:sldId id="780" r:id="rId94"/>
    <p:sldId id="781" r:id="rId95"/>
    <p:sldId id="782" r:id="rId96"/>
    <p:sldId id="783" r:id="rId97"/>
    <p:sldId id="784" r:id="rId98"/>
    <p:sldId id="785" r:id="rId99"/>
    <p:sldId id="786" r:id="rId100"/>
    <p:sldId id="787" r:id="rId101"/>
    <p:sldId id="788" r:id="rId102"/>
    <p:sldId id="789" r:id="rId103"/>
    <p:sldId id="790" r:id="rId104"/>
    <p:sldId id="791" r:id="rId105"/>
    <p:sldId id="792" r:id="rId106"/>
    <p:sldId id="793" r:id="rId107"/>
    <p:sldId id="794" r:id="rId108"/>
    <p:sldId id="795" r:id="rId109"/>
    <p:sldId id="796" r:id="rId110"/>
    <p:sldId id="797" r:id="rId111"/>
    <p:sldId id="798" r:id="rId112"/>
    <p:sldId id="256" r:id="rId113"/>
    <p:sldId id="257" r:id="rId114"/>
    <p:sldId id="258" r:id="rId115"/>
    <p:sldId id="259" r:id="rId116"/>
    <p:sldId id="260" r:id="rId117"/>
    <p:sldId id="261" r:id="rId118"/>
    <p:sldId id="262" r:id="rId119"/>
    <p:sldId id="799" r:id="rId120"/>
    <p:sldId id="800" r:id="rId121"/>
    <p:sldId id="801" r:id="rId122"/>
    <p:sldId id="802" r:id="rId123"/>
    <p:sldId id="803" r:id="rId124"/>
    <p:sldId id="804" r:id="rId125"/>
    <p:sldId id="805" r:id="rId126"/>
    <p:sldId id="806" r:id="rId127"/>
    <p:sldId id="807" r:id="rId128"/>
    <p:sldId id="808" r:id="rId129"/>
    <p:sldId id="809" r:id="rId130"/>
    <p:sldId id="810" r:id="rId131"/>
    <p:sldId id="811" r:id="rId132"/>
    <p:sldId id="812" r:id="rId133"/>
    <p:sldId id="813" r:id="rId134"/>
    <p:sldId id="814" r:id="rId135"/>
    <p:sldId id="815" r:id="rId136"/>
    <p:sldId id="816" r:id="rId137"/>
    <p:sldId id="817" r:id="rId138"/>
    <p:sldId id="818" r:id="rId139"/>
    <p:sldId id="819" r:id="rId140"/>
    <p:sldId id="820" r:id="rId141"/>
    <p:sldId id="821" r:id="rId142"/>
    <p:sldId id="822" r:id="rId143"/>
    <p:sldId id="823" r:id="rId144"/>
    <p:sldId id="824" r:id="rId145"/>
    <p:sldId id="825" r:id="rId146"/>
    <p:sldId id="826" r:id="rId147"/>
    <p:sldId id="827" r:id="rId148"/>
    <p:sldId id="828" r:id="rId149"/>
    <p:sldId id="829" r:id="rId150"/>
    <p:sldId id="830" r:id="rId151"/>
    <p:sldId id="831" r:id="rId152"/>
    <p:sldId id="832" r:id="rId153"/>
    <p:sldId id="833" r:id="rId154"/>
    <p:sldId id="834" r:id="rId155"/>
    <p:sldId id="835" r:id="rId156"/>
    <p:sldId id="836" r:id="rId157"/>
  </p:sldIdLst>
  <p:sldSz cx="9144000" cy="6858000" type="screen4x3"/>
  <p:notesSz cx="6797675"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User" initials="WU" lastIdx="2" clrIdx="0">
    <p:extLst>
      <p:ext uri="{19B8F6BF-5375-455C-9EA6-DF929625EA0E}">
        <p15:presenceInfo xmlns:p15="http://schemas.microsoft.com/office/powerpoint/2012/main" userId="Windows User" providerId="None"/>
      </p:ext>
    </p:extLst>
  </p:cmAuthor>
  <p:cmAuthor id="2" name="Leticia Irene Gómez" initials="LIG" lastIdx="1" clrIdx="1">
    <p:extLst>
      <p:ext uri="{19B8F6BF-5375-455C-9EA6-DF929625EA0E}">
        <p15:presenceInfo xmlns:p15="http://schemas.microsoft.com/office/powerpoint/2012/main" userId="S-1-5-21-1743583386-38215787-189898776-797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FFFF99"/>
    <a:srgbClr val="ECE9E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8799B23B-EC83-4686-B30A-512413B5E67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743" autoAdjust="0"/>
    <p:restoredTop sz="94660"/>
  </p:normalViewPr>
  <p:slideViewPr>
    <p:cSldViewPr snapToGrid="0">
      <p:cViewPr varScale="1">
        <p:scale>
          <a:sx n="105" d="100"/>
          <a:sy n="105" d="100"/>
        </p:scale>
        <p:origin x="1368" y="10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commentAuthors" Target="commentAuthor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presProps" Target="pres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50443" y="0"/>
            <a:ext cx="2945659" cy="498135"/>
          </a:xfrm>
          <a:prstGeom prst="rect">
            <a:avLst/>
          </a:prstGeom>
        </p:spPr>
        <p:txBody>
          <a:bodyPr vert="horz" lIns="91440" tIns="45720" rIns="91440" bIns="45720" rtlCol="0"/>
          <a:lstStyle>
            <a:lvl1pPr algn="r">
              <a:defRPr sz="1200"/>
            </a:lvl1pPr>
          </a:lstStyle>
          <a:p>
            <a:fld id="{71BD4573-58E7-4156-A133-2731F5F8D1A6}" type="datetimeFigureOut">
              <a:rPr lang="en-US" smtClean="0"/>
              <a:t>6/13/2024</a:t>
            </a:fld>
            <a:endParaRPr lang="en-US"/>
          </a:p>
        </p:txBody>
      </p:sp>
      <p:sp>
        <p:nvSpPr>
          <p:cNvPr id="4" name="Slide Image Placeholder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768" y="4777958"/>
            <a:ext cx="5438140" cy="390923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0091"/>
            <a:ext cx="2945659" cy="49813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50443" y="9430091"/>
            <a:ext cx="2945659" cy="498134"/>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1: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 name="Google Shape;108;p1:notes"/>
          <p:cNvSpPr txBox="1">
            <a:spLocks noGrp="1"/>
          </p:cNvSpPr>
          <p:nvPr>
            <p:ph type="body" idx="1"/>
          </p:nvPr>
        </p:nvSpPr>
        <p:spPr>
          <a:xfrm>
            <a:off x="679768" y="4777958"/>
            <a:ext cx="5438140" cy="390923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p1:notes"/>
          <p:cNvSpPr txBox="1">
            <a:spLocks noGrp="1"/>
          </p:cNvSpPr>
          <p:nvPr>
            <p:ph type="sldNum" idx="12"/>
          </p:nvPr>
        </p:nvSpPr>
        <p:spPr>
          <a:xfrm>
            <a:off x="3850443" y="9430091"/>
            <a:ext cx="2945659" cy="498134"/>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3: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3: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Calibri"/>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1" name="Google Shape;141;p5: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6:notes"/>
          <p:cNvSpPr txBox="1">
            <a:spLocks noGrp="1"/>
          </p:cNvSpPr>
          <p:nvPr>
            <p:ph type="body" idx="1"/>
          </p:nvPr>
        </p:nvSpPr>
        <p:spPr>
          <a:xfrm>
            <a:off x="679768" y="4777958"/>
            <a:ext cx="5438140" cy="3909239"/>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p6: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17647bd80a2_0_0:notes"/>
          <p:cNvSpPr txBox="1">
            <a:spLocks noGrp="1"/>
          </p:cNvSpPr>
          <p:nvPr>
            <p:ph type="body" idx="1"/>
          </p:nvPr>
        </p:nvSpPr>
        <p:spPr>
          <a:xfrm>
            <a:off x="679768" y="4777958"/>
            <a:ext cx="5438100" cy="39093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g17647bd80a2_0_0:notes"/>
          <p:cNvSpPr>
            <a:spLocks noGrp="1" noRot="1" noChangeAspect="1"/>
          </p:cNvSpPr>
          <p:nvPr>
            <p:ph type="sldImg" idx="2"/>
          </p:nvPr>
        </p:nvSpPr>
        <p:spPr>
          <a:xfrm>
            <a:off x="1166813" y="1241425"/>
            <a:ext cx="4464050" cy="334962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119</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56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131</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31</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180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296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50</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3268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84304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6813" y="1241425"/>
            <a:ext cx="4464050" cy="3349625"/>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93B0CF2-7F87-4E02-A248-870047730F99}" type="slidenum">
              <a:rPr lang="en-US" smtClean="0"/>
              <a:t>68</a:t>
            </a:fld>
            <a:endParaRPr lang="en-US" dirty="0"/>
          </a:p>
        </p:txBody>
      </p:sp>
    </p:spTree>
    <p:extLst>
      <p:ext uri="{BB962C8B-B14F-4D97-AF65-F5344CB8AC3E}">
        <p14:creationId xmlns:p14="http://schemas.microsoft.com/office/powerpoint/2010/main" val="14951338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28500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50002fe2c0_0_7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50002fe2c0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3785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grpSp>
        <p:nvGrpSpPr>
          <p:cNvPr id="10" name="Group 9"/>
          <p:cNvGrpSpPr/>
          <p:nvPr/>
        </p:nvGrpSpPr>
        <p:grpSpPr>
          <a:xfrm>
            <a:off x="0" y="6208894"/>
            <a:ext cx="9144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800"/>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5" name="Straight Connector 4"/>
          <p:cNvCxnSpPr/>
          <p:nvPr userDrawn="1"/>
        </p:nvCxnSpPr>
        <p:spPr>
          <a:xfrm flipV="1">
            <a:off x="2286" y="5937956"/>
            <a:ext cx="6181" cy="56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userDrawn="1"/>
        </p:nvCxnSpPr>
        <p:spPr>
          <a:xfrm flipV="1">
            <a:off x="2286" y="5937956"/>
            <a:ext cx="6181" cy="5644"/>
          </a:xfrm>
          <a:prstGeom prst="line">
            <a:avLst/>
          </a:prstGeom>
        </p:spPr>
        <p:style>
          <a:lnRef idx="1">
            <a:schemeClr val="accent1"/>
          </a:lnRef>
          <a:fillRef idx="0">
            <a:schemeClr val="accent1"/>
          </a:fillRef>
          <a:effectRef idx="0">
            <a:schemeClr val="accent1"/>
          </a:effectRef>
          <a:fontRef idx="minor">
            <a:schemeClr val="tx1"/>
          </a:fontRef>
        </p:style>
      </p:cxnSp>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r>
              <a:rPr kumimoji="0" lang="en-US"/>
              <a:t>Click to edit Master title style</a:t>
            </a:r>
            <a:endParaRPr kumimoji="0" lang="en-US" dirty="0"/>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30" name="Date Placeholder 29"/>
          <p:cNvSpPr>
            <a:spLocks noGrp="1"/>
          </p:cNvSpPr>
          <p:nvPr>
            <p:ph type="dt" sz="half" idx="10"/>
          </p:nvPr>
        </p:nvSpPr>
        <p:spPr/>
        <p:txBody>
          <a:bodyPr/>
          <a:lstStyle/>
          <a:p>
            <a:fld id="{714250E0-0183-4A43-B30F-191EAF882E72}" type="datetime1">
              <a:rPr lang="en-US" smtClean="0"/>
              <a:t>6/13/2024</a:t>
            </a:fld>
            <a:endParaRPr lang="en-US"/>
          </a:p>
        </p:txBody>
      </p:sp>
      <p:sp>
        <p:nvSpPr>
          <p:cNvPr id="19" name="Footer Placeholder 18"/>
          <p:cNvSpPr>
            <a:spLocks noGrp="1"/>
          </p:cNvSpPr>
          <p:nvPr>
            <p:ph type="ftr" sz="quarter" idx="11"/>
          </p:nvPr>
        </p:nvSpPr>
        <p:spPr/>
        <p:txBody>
          <a:bodyPr/>
          <a:lstStyle/>
          <a:p>
            <a:r>
              <a:rPr lang="en-US" dirty="0"/>
              <a:t>Add a footer</a:t>
            </a:r>
          </a:p>
        </p:txBody>
      </p:sp>
      <p:sp>
        <p:nvSpPr>
          <p:cNvPr id="27" name="Slide Number Placeholder 2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Vertical Text Placeholder 2"/>
          <p:cNvSpPr>
            <a:spLocks noGrp="1"/>
          </p:cNvSpPr>
          <p:nvPr>
            <p:ph type="body" orient="vert" idx="1"/>
          </p:nvPr>
        </p:nvSpPr>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C53C2434-7F20-4B60-B96A-E1D7DEF2E488}" type="datetime1">
              <a:rPr lang="en-US" smtClean="0"/>
              <a:t>6/13/2024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2"/>
            <a:ext cx="2057400" cy="5211763"/>
          </a:xfrm>
        </p:spPr>
        <p:txBody>
          <a:bodyPr vert="eaVert"/>
          <a:lstStyle/>
          <a:p>
            <a:r>
              <a:rPr kumimoji="0" lang="en-US"/>
              <a:t>Click to edit Master title style</a:t>
            </a:r>
          </a:p>
        </p:txBody>
      </p:sp>
      <p:sp>
        <p:nvSpPr>
          <p:cNvPr id="3" name="Vertical Text Placeholder 2"/>
          <p:cNvSpPr>
            <a:spLocks noGrp="1"/>
          </p:cNvSpPr>
          <p:nvPr>
            <p:ph type="body" orient="vert" idx="1"/>
          </p:nvPr>
        </p:nvSpPr>
        <p:spPr>
          <a:xfrm>
            <a:off x="457200" y="914402"/>
            <a:ext cx="6019800" cy="5211763"/>
          </a:xfrm>
        </p:spPr>
        <p:txBody>
          <a:bodyPr vert="eaVert"/>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6D10A639-1C2B-4790-8325-E24190B00FA2}" type="datetime1">
              <a:rPr lang="en-US" smtClean="0"/>
              <a:t>6/13/2024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59"/>
        <p:cNvGrpSpPr/>
        <p:nvPr/>
      </p:nvGrpSpPr>
      <p:grpSpPr>
        <a:xfrm>
          <a:off x="0" y="0"/>
          <a:ext cx="0" cy="0"/>
          <a:chOff x="0" y="0"/>
          <a:chExt cx="0" cy="0"/>
        </a:xfrm>
      </p:grpSpPr>
      <p:sp>
        <p:nvSpPr>
          <p:cNvPr id="62" name="Google Shape;62;p9"/>
          <p:cNvSpPr txBox="1">
            <a:spLocks noGrp="1"/>
          </p:cNvSpPr>
          <p:nvPr>
            <p:ph type="title"/>
          </p:nvPr>
        </p:nvSpPr>
        <p:spPr>
          <a:xfrm>
            <a:off x="265500" y="1534800"/>
            <a:ext cx="4045200" cy="2085900"/>
          </a:xfrm>
          <a:prstGeom prst="rect">
            <a:avLst/>
          </a:prstGeom>
        </p:spPr>
        <p:txBody>
          <a:bodyPr spcFirstLastPara="1" wrap="square" lIns="91425" tIns="91425" rIns="91425" bIns="91425" anchor="b" anchorCtr="0"/>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3692002"/>
            <a:ext cx="4045200" cy="1692300"/>
          </a:xfrm>
          <a:prstGeom prst="rect">
            <a:avLst/>
          </a:prstGeom>
        </p:spPr>
        <p:txBody>
          <a:bodyPr spcFirstLastPara="1"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965600"/>
            <a:ext cx="3837000" cy="4926900"/>
          </a:xfrm>
          <a:prstGeom prst="rect">
            <a:avLst/>
          </a:prstGeom>
          <a:solidFill>
            <a:schemeClr val="accent3">
              <a:lumMod val="60000"/>
              <a:lumOff val="40000"/>
            </a:schemeClr>
          </a:solidFill>
        </p:spPr>
        <p:txBody>
          <a:bodyPr spcFirstLastPara="1" wrap="square" lIns="91425" tIns="91425" rIns="91425" bIns="91425" anchor="ctr" anchorCtr="0"/>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8" name="Slide Number Placeholder 17">
            <a:extLst>
              <a:ext uri="{FF2B5EF4-FFF2-40B4-BE49-F238E27FC236}">
                <a16:creationId xmlns:a16="http://schemas.microsoft.com/office/drawing/2014/main" id="{7877BA72-2970-2B45-B829-495A96FF9FBC}"/>
              </a:ext>
            </a:extLst>
          </p:cNvPr>
          <p:cNvSpPr txBox="1">
            <a:spLocks/>
          </p:cNvSpPr>
          <p:nvPr userDrawn="1"/>
        </p:nvSpPr>
        <p:spPr>
          <a:xfrm>
            <a:off x="7924800" y="6356352"/>
            <a:ext cx="762000" cy="365125"/>
          </a:xfrm>
          <a:prstGeom prst="rect">
            <a:avLst/>
          </a:prstGeom>
        </p:spPr>
        <p:txBody>
          <a:bodyPr vert="horz" lIns="0" tIns="0" rIns="0" bIns="0" anchor="b"/>
          <a:lstStyle>
            <a:defPPr>
              <a:defRPr lang="en-US"/>
            </a:defPPr>
            <a:lvl1pPr marL="0" algn="r" defTabSz="914400" rtl="0" eaLnBrk="1" latinLnBrk="0" hangingPunct="1">
              <a:defRPr kumimoji="0"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01CF334-2D5C-4859-84A6-CA7E6E43FAEB}" type="slidenum">
              <a:rPr lang="en-US" smtClean="0"/>
              <a:pPr/>
              <a:t>‹#›</a:t>
            </a:fld>
            <a:endParaRPr lang="en-US"/>
          </a:p>
        </p:txBody>
      </p:sp>
    </p:spTree>
    <p:extLst>
      <p:ext uri="{BB962C8B-B14F-4D97-AF65-F5344CB8AC3E}">
        <p14:creationId xmlns:p14="http://schemas.microsoft.com/office/powerpoint/2010/main" val="1601074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a:t>Click to edit Master title style</a:t>
            </a:r>
          </a:p>
        </p:txBody>
      </p:sp>
      <p:sp>
        <p:nvSpPr>
          <p:cNvPr id="3" name="Content Placeholder 2"/>
          <p:cNvSpPr>
            <a:spLocks noGrp="1"/>
          </p:cNvSpPr>
          <p:nvPr>
            <p:ph idx="1"/>
          </p:nvPr>
        </p:nvSpPr>
        <p:spPr/>
        <p:txBody>
          <a:body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Date Placeholder 3"/>
          <p:cNvSpPr>
            <a:spLocks noGrp="1"/>
          </p:cNvSpPr>
          <p:nvPr>
            <p:ph type="dt" sz="half" idx="10"/>
          </p:nvPr>
        </p:nvSpPr>
        <p:spPr/>
        <p:txBody>
          <a:bodyPr/>
          <a:lstStyle/>
          <a:p>
            <a:fld id="{F0927B2C-0F50-4628-A04C-A7E93ED5BBD2}" type="datetime1">
              <a:rPr lang="en-US" smtClean="0"/>
              <a:t>6/13/2024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mj-ea"/>
                <a:cs typeface="+mj-cs"/>
              </a:defRPr>
            </a:lvl1pPr>
          </a:lstStyle>
          <a:p>
            <a:r>
              <a:rPr kumimoji="0" lang="en-US"/>
              <a:t>Click to edit Master title style</a:t>
            </a:r>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Edit Master text styles</a:t>
            </a:r>
          </a:p>
        </p:txBody>
      </p:sp>
      <p:sp>
        <p:nvSpPr>
          <p:cNvPr id="4" name="Date Placeholder 3"/>
          <p:cNvSpPr>
            <a:spLocks noGrp="1"/>
          </p:cNvSpPr>
          <p:nvPr>
            <p:ph type="dt" sz="half" idx="10"/>
          </p:nvPr>
        </p:nvSpPr>
        <p:spPr/>
        <p:txBody>
          <a:bodyPr/>
          <a:lstStyle/>
          <a:p>
            <a:fld id="{E1D941C6-C9BB-406F-8C4D-1F0AACCFB235}" type="datetime1">
              <a:rPr lang="en-US" smtClean="0"/>
              <a:t>6/13/2024</a:t>
            </a:fld>
            <a:endParaRPr lang="en-US"/>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a:t>Click to edit Master title style</a:t>
            </a:r>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5" name="Date Placeholder 4"/>
          <p:cNvSpPr>
            <a:spLocks noGrp="1"/>
          </p:cNvSpPr>
          <p:nvPr>
            <p:ph type="dt" sz="half" idx="10"/>
          </p:nvPr>
        </p:nvSpPr>
        <p:spPr/>
        <p:txBody>
          <a:bodyPr/>
          <a:lstStyle/>
          <a:p>
            <a:fld id="{5103D6A6-3579-421E-B989-831875D1C281}" type="datetime1">
              <a:rPr lang="en-US" smtClean="0"/>
              <a:t>6/13/2024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a:t>Click to edit Master title style</a:t>
            </a:r>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4645026" y="1859759"/>
            <a:ext cx="4041775" cy="654843"/>
          </a:xfrm>
        </p:spPr>
        <p:txBody>
          <a:bodyPr lIns="45720" tIns="0" rIns="45720" bIns="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Edit Master text styles</a:t>
            </a:r>
          </a:p>
        </p:txBody>
      </p:sp>
      <p:sp>
        <p:nvSpPr>
          <p:cNvPr id="6" name="Content Placeholder 5"/>
          <p:cNvSpPr>
            <a:spLocks noGrp="1"/>
          </p:cNvSpPr>
          <p:nvPr>
            <p:ph sz="quarter" idx="4"/>
          </p:nvPr>
        </p:nvSpPr>
        <p:spPr>
          <a:xfrm>
            <a:off x="4645026"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7" name="Date Placeholder 6"/>
          <p:cNvSpPr>
            <a:spLocks noGrp="1"/>
          </p:cNvSpPr>
          <p:nvPr>
            <p:ph type="dt" sz="half" idx="10"/>
          </p:nvPr>
        </p:nvSpPr>
        <p:spPr/>
        <p:txBody>
          <a:bodyPr/>
          <a:lstStyle/>
          <a:p>
            <a:fld id="{77ACAF0A-25B3-40BB-8894-04D54A01A46F}" type="datetime1">
              <a:rPr lang="en-US" smtClean="0"/>
              <a:t>6/13/2024</a:t>
            </a:fld>
            <a:endParaRPr lang="en-US"/>
          </a:p>
        </p:txBody>
      </p:sp>
      <p:sp>
        <p:nvSpPr>
          <p:cNvPr id="8" name="Footer Placeholder 7"/>
          <p:cNvSpPr>
            <a:spLocks noGrp="1"/>
          </p:cNvSpPr>
          <p:nvPr>
            <p:ph type="ftr" sz="quarter" idx="11"/>
          </p:nvPr>
        </p:nvSpPr>
        <p:spPr/>
        <p:txBody>
          <a:bodyPr/>
          <a:lstStyle/>
          <a:p>
            <a:r>
              <a:rPr lang="en-US" dirty="0"/>
              <a:t>Add a footer</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
        <p:nvSpPr>
          <p:cNvPr id="3" name="Date Placeholder 2"/>
          <p:cNvSpPr>
            <a:spLocks noGrp="1"/>
          </p:cNvSpPr>
          <p:nvPr>
            <p:ph type="dt" sz="half" idx="10"/>
          </p:nvPr>
        </p:nvSpPr>
        <p:spPr/>
        <p:txBody>
          <a:bodyPr/>
          <a:lstStyle/>
          <a:p>
            <a:fld id="{1E14DF0A-A700-4CC9-9AF1-9170DFEDEE54}" type="datetime1">
              <a:rPr lang="en-US" smtClean="0"/>
              <a:t>6/13/2024</a:t>
            </a:fld>
            <a:endParaRPr lang="en-US"/>
          </a:p>
        </p:txBody>
      </p:sp>
      <p:sp>
        <p:nvSpPr>
          <p:cNvPr id="4" name="Footer Placeholder 3"/>
          <p:cNvSpPr>
            <a:spLocks noGrp="1"/>
          </p:cNvSpPr>
          <p:nvPr>
            <p:ph type="ftr" sz="quarter" idx="11"/>
          </p:nvPr>
        </p:nvSpPr>
        <p:spPr/>
        <p:txBody>
          <a:bodyPr/>
          <a:lstStyle/>
          <a:p>
            <a:r>
              <a:rPr lang="en-US" dirty="0"/>
              <a:t>Add a footer</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BA2BB12-4EAE-483D-801F-00AB37965B56}" type="datetime1">
              <a:rPr lang="en-US" smtClean="0"/>
              <a:t>6/13/2024</a:t>
            </a:fld>
            <a:endParaRPr lang="en-US"/>
          </a:p>
        </p:txBody>
      </p:sp>
      <p:sp>
        <p:nvSpPr>
          <p:cNvPr id="3" name="Footer Placeholder 2"/>
          <p:cNvSpPr>
            <a:spLocks noGrp="1"/>
          </p:cNvSpPr>
          <p:nvPr>
            <p:ph type="ftr" sz="quarter" idx="11"/>
          </p:nvPr>
        </p:nvSpPr>
        <p:spPr/>
        <p:txBody>
          <a:bodyPr/>
          <a:lstStyle/>
          <a:p>
            <a:r>
              <a:rPr lang="en-US" dirty="0"/>
              <a:t>Add a footer</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12BB9995-96A4-4841-89CD-C4B4BDA6548A}" type="datetime1">
              <a:rPr lang="en-US" smtClean="0"/>
              <a:t>6/13/2024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2" name="Title 1"/>
          <p:cNvSpPr>
            <a:spLocks noGrp="1"/>
          </p:cNvSpPr>
          <p:nvPr>
            <p:ph type="title"/>
          </p:nvPr>
        </p:nvSpPr>
        <p:spPr>
          <a:xfrm>
            <a:off x="609600" y="1176998"/>
            <a:ext cx="2212848"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
        <p:nvSpPr>
          <p:cNvPr id="3" name="Picture Placeholder 2" descr="An empty placeholder to add an image. Click on the placeholder and select the image that you wish to add"/>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Edit Master text styles</a:t>
            </a:r>
          </a:p>
        </p:txBody>
      </p:sp>
      <p:sp>
        <p:nvSpPr>
          <p:cNvPr id="5" name="Date Placeholder 4"/>
          <p:cNvSpPr>
            <a:spLocks noGrp="1"/>
          </p:cNvSpPr>
          <p:nvPr>
            <p:ph type="dt" sz="half" idx="10"/>
          </p:nvPr>
        </p:nvSpPr>
        <p:spPr/>
        <p:txBody>
          <a:bodyPr/>
          <a:lstStyle/>
          <a:p>
            <a:fld id="{DFA30472-5641-42B3-84CB-F7EFC1149CC4}" type="datetime1">
              <a:rPr lang="en-US" smtClean="0"/>
              <a:t>6/13/2024</a:t>
            </a:fld>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7" name="Slide Number Placeholder 6"/>
          <p:cNvSpPr>
            <a:spLocks noGrp="1"/>
          </p:cNvSpPr>
          <p:nvPr>
            <p:ph type="sldNum" sz="quarter" idx="12"/>
          </p:nvPr>
        </p:nvSpPr>
        <p:spPr>
          <a:xfrm>
            <a:off x="8077200" y="6356352"/>
            <a:ext cx="609600" cy="365125"/>
          </a:xfrm>
        </p:spPr>
        <p:txBody>
          <a:bodyPr/>
          <a:lstStyle/>
          <a:p>
            <a:fld id="{401CF334-2D5C-4859-84A6-CA7E6E43FAEB}" type="slidenum">
              <a:rPr lang="en-US" smtClean="0"/>
              <a:t>‹#›</a:t>
            </a:fld>
            <a:endParaRPr lang="en-US"/>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4381500" y="6219827"/>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oup 24"/>
          <p:cNvGrpSpPr/>
          <p:nvPr/>
        </p:nvGrpSpPr>
        <p:grpSpPr>
          <a:xfrm>
            <a:off x="-21771" y="-7144"/>
            <a:ext cx="9180548" cy="6879658"/>
            <a:chOff x="0" y="-21658"/>
            <a:chExt cx="12240731" cy="6879658"/>
          </a:xfrm>
        </p:grpSpPr>
        <p:sp>
          <p:nvSpPr>
            <p:cNvPr id="26" name="Rectangle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27" name="Group 26"/>
            <p:cNvGrpSpPr/>
            <p:nvPr/>
          </p:nvGrpSpPr>
          <p:grpSpPr>
            <a:xfrm>
              <a:off x="0" y="-21658"/>
              <a:ext cx="12240731" cy="1041400"/>
              <a:chOff x="-25356" y="-7144"/>
              <a:chExt cx="12240731" cy="1041400"/>
            </a:xfrm>
          </p:grpSpPr>
          <p:sp>
            <p:nvSpPr>
              <p:cNvPr id="28" name="Freeform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29" name="Freeform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grpSp>
            <p:nvGrpSpPr>
              <p:cNvPr id="31" name="Group 30"/>
              <p:cNvGrpSpPr/>
              <p:nvPr/>
            </p:nvGrpSpPr>
            <p:grpSpPr>
              <a:xfrm>
                <a:off x="-25356" y="202408"/>
                <a:ext cx="12240731" cy="649224"/>
                <a:chOff x="-19045" y="216550"/>
                <a:chExt cx="9180548" cy="649224"/>
              </a:xfrm>
            </p:grpSpPr>
            <p:sp>
              <p:nvSpPr>
                <p:cNvPr id="32" name="Freeform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3" name="Freeform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grpSp>
      </p:gr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a:t>Click to edit Master title style</a:t>
            </a:r>
            <a:endParaRPr kumimoji="0" lang="en-US" dirty="0"/>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10" name="Date Placeholder 9"/>
          <p:cNvSpPr>
            <a:spLocks noGrp="1"/>
          </p:cNvSpPr>
          <p:nvPr>
            <p:ph type="dt" sz="half" idx="2"/>
          </p:nvPr>
        </p:nvSpPr>
        <p:spPr>
          <a:xfrm>
            <a:off x="457200" y="6356352"/>
            <a:ext cx="2133600" cy="365125"/>
          </a:xfrm>
          <a:prstGeom prst="rect">
            <a:avLst/>
          </a:prstGeom>
        </p:spPr>
        <p:txBody>
          <a:bodyPr vert="horz" lIns="0" tIns="0" rIns="0" bIns="0" anchor="b"/>
          <a:lstStyle>
            <a:lvl1pPr algn="l" eaLnBrk="1" latinLnBrk="0" hangingPunct="1">
              <a:defRPr kumimoji="0" sz="1100">
                <a:solidFill>
                  <a:schemeClr val="tx1"/>
                </a:solidFill>
              </a:defRPr>
            </a:lvl1pPr>
          </a:lstStyle>
          <a:p>
            <a:fld id="{A38378BB-B8FB-411A-A427-1389FDA6DBD3}" type="datetime1">
              <a:rPr lang="en-US" smtClean="0"/>
              <a:t>6/13/2024</a:t>
            </a:fld>
            <a:endParaRPr lang="en-US" dirty="0"/>
          </a:p>
        </p:txBody>
      </p:sp>
      <p:sp>
        <p:nvSpPr>
          <p:cNvPr id="22" name="Footer Placeholder 21"/>
          <p:cNvSpPr>
            <a:spLocks noGrp="1"/>
          </p:cNvSpPr>
          <p:nvPr>
            <p:ph type="ftr" sz="quarter" idx="3"/>
          </p:nvPr>
        </p:nvSpPr>
        <p:spPr>
          <a:xfrm>
            <a:off x="2667000" y="6356352"/>
            <a:ext cx="3352800" cy="365125"/>
          </a:xfrm>
          <a:prstGeom prst="rect">
            <a:avLst/>
          </a:prstGeom>
        </p:spPr>
        <p:txBody>
          <a:bodyPr vert="horz" lIns="0" tIns="0" rIns="0" bIns="0" anchor="b"/>
          <a:lstStyle>
            <a:lvl1pPr algn="l" eaLnBrk="1" latinLnBrk="0" hangingPunct="1">
              <a:defRPr kumimoji="0" sz="1100">
                <a:solidFill>
                  <a:schemeClr val="tx1"/>
                </a:solidFill>
              </a:defRPr>
            </a:lvl1pPr>
          </a:lstStyle>
          <a:p>
            <a:r>
              <a:rPr lang="en-US" dirty="0"/>
              <a:t>Add a footer</a:t>
            </a:r>
          </a:p>
        </p:txBody>
      </p:sp>
      <p:sp>
        <p:nvSpPr>
          <p:cNvPr id="18" name="Slide Number Placeholder 17"/>
          <p:cNvSpPr>
            <a:spLocks noGrp="1"/>
          </p:cNvSpPr>
          <p:nvPr>
            <p:ph type="sldNum" sz="quarter" idx="4"/>
          </p:nvPr>
        </p:nvSpPr>
        <p:spPr>
          <a:xfrm>
            <a:off x="7924800" y="6356352"/>
            <a:ext cx="762000" cy="365125"/>
          </a:xfrm>
          <a:prstGeom prst="rect">
            <a:avLst/>
          </a:prstGeom>
        </p:spPr>
        <p:txBody>
          <a:bodyPr vert="horz" lIns="0" tIns="0" rIns="0" bIns="0" anchor="b"/>
          <a:lstStyle>
            <a:lvl1pPr algn="r" eaLnBrk="1" latinLnBrk="0" hangingPunct="1">
              <a:defRPr kumimoji="0" sz="1100">
                <a:solidFill>
                  <a:schemeClr val="tx1"/>
                </a:solidFill>
              </a:defRPr>
            </a:lvl1pPr>
          </a:lstStyle>
          <a:p>
            <a:fld id="{401CF334-2D5C-4859-84A6-CA7E6E43FAEB}" type="slidenum">
              <a:rPr lang="en-US" smtClean="0"/>
              <a:pPr/>
              <a:t>‹#›</a:t>
            </a:fld>
            <a:endParaRPr lang="en-US"/>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hyperlink" Target="https://github.com/phishman3579/java-algorithms-implementation/blob/master/src/com/jwetherell/algorithms/data_structures/BTree.java"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github.com/phishman3579/java-algorithms-implementation/blob/master/src/com/jwetherell/algorithms/data_structures/interfaces/ITree.java" TargetMode="Externa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13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hyperlink" Target="mailto:fer@Hotmail.com" TargetMode="External"/><Relationship Id="rId2" Type="http://schemas.openxmlformats.org/officeDocument/2006/relationships/hyperlink" Target="mailto:ana@Hotmail.com"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hyperlink" Target="https://en.wikipedia.org/wiki/Fibonacci_number"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9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1</a:t>
            </a:fld>
            <a:endParaRPr lang="en-US" dirty="0"/>
          </a:p>
        </p:txBody>
      </p:sp>
    </p:spTree>
    <p:extLst>
      <p:ext uri="{BB962C8B-B14F-4D97-AF65-F5344CB8AC3E}">
        <p14:creationId xmlns:p14="http://schemas.microsoft.com/office/powerpoint/2010/main" val="3549628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lgn="just">
              <a:buNone/>
            </a:pPr>
            <a:r>
              <a:rPr lang="en-US" dirty="0" err="1"/>
              <a:t>Ej</a:t>
            </a:r>
            <a:r>
              <a:rPr lang="en-US" dirty="0"/>
              <a:t>: no </a:t>
            </a:r>
            <a:r>
              <a:rPr lang="en-US" dirty="0" err="1"/>
              <a:t>es</a:t>
            </a:r>
            <a:r>
              <a:rPr lang="en-US" dirty="0"/>
              <a:t> AVL. ¿</a:t>
            </a:r>
            <a:r>
              <a:rPr lang="en-US" dirty="0" err="1"/>
              <a:t>Cuáles</a:t>
            </a:r>
            <a:r>
              <a:rPr lang="en-US" dirty="0"/>
              <a:t> son </a:t>
            </a:r>
            <a:r>
              <a:rPr lang="en-US" dirty="0" err="1"/>
              <a:t>los</a:t>
            </a:r>
            <a:r>
              <a:rPr lang="en-US" dirty="0"/>
              <a:t> </a:t>
            </a:r>
            <a:r>
              <a:rPr lang="en-US" dirty="0" err="1"/>
              <a:t>nodos</a:t>
            </a:r>
            <a:r>
              <a:rPr lang="en-US" dirty="0"/>
              <a:t> con </a:t>
            </a:r>
            <a:r>
              <a:rPr lang="en-US" dirty="0" err="1"/>
              <a:t>problemas</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10</a:t>
            </a:fld>
            <a:endParaRPr lang="en-US"/>
          </a:p>
        </p:txBody>
      </p:sp>
      <p:sp>
        <p:nvSpPr>
          <p:cNvPr id="6" name="Oval 5"/>
          <p:cNvSpPr/>
          <p:nvPr/>
        </p:nvSpPr>
        <p:spPr>
          <a:xfrm>
            <a:off x="6449717" y="29834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376160" y="35377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55</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11" name="Oval 10"/>
          <p:cNvSpPr/>
          <p:nvPr/>
        </p:nvSpPr>
        <p:spPr>
          <a:xfrm>
            <a:off x="6536800" y="494567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5901077" y="567859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5"/>
          </p:cNvCxnSpPr>
          <p:nvPr/>
        </p:nvCxnSpPr>
        <p:spPr>
          <a:xfrm>
            <a:off x="6918011" y="3329075"/>
            <a:ext cx="493795" cy="21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272279" y="5330530"/>
            <a:ext cx="378676" cy="36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97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150</a:t>
            </a:r>
          </a:p>
          <a:p>
            <a:endParaRPr lang="en-US" dirty="0"/>
          </a:p>
          <a:p>
            <a:endParaRPr lang="en-US" dirty="0"/>
          </a:p>
          <a:p>
            <a:endParaRPr lang="en-US" dirty="0"/>
          </a:p>
          <a:p>
            <a:endParaRPr lang="en-US" dirty="0"/>
          </a:p>
          <a:p>
            <a:endParaRPr lang="en-US" dirty="0"/>
          </a:p>
          <a:p>
            <a:r>
              <a:rPr lang="en-US" dirty="0" err="1"/>
              <a:t>Insertar</a:t>
            </a:r>
            <a:r>
              <a:rPr lang="en-US" dirty="0"/>
              <a:t> 130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100</a:t>
            </a:fld>
            <a:endParaRPr lang="en-US"/>
          </a:p>
        </p:txBody>
      </p:sp>
      <p:pic>
        <p:nvPicPr>
          <p:cNvPr id="7" name="Picture 6"/>
          <p:cNvPicPr>
            <a:picLocks noChangeAspect="1"/>
          </p:cNvPicPr>
          <p:nvPr/>
        </p:nvPicPr>
        <p:blipFill>
          <a:blip r:embed="rId2"/>
          <a:stretch>
            <a:fillRect/>
          </a:stretch>
        </p:blipFill>
        <p:spPr>
          <a:xfrm>
            <a:off x="2815046" y="2205581"/>
            <a:ext cx="4319162" cy="1503994"/>
          </a:xfrm>
          <a:prstGeom prst="rect">
            <a:avLst/>
          </a:prstGeom>
        </p:spPr>
      </p:pic>
      <p:pic>
        <p:nvPicPr>
          <p:cNvPr id="8" name="Picture 7"/>
          <p:cNvPicPr>
            <a:picLocks noChangeAspect="1"/>
          </p:cNvPicPr>
          <p:nvPr/>
        </p:nvPicPr>
        <p:blipFill>
          <a:blip r:embed="rId3"/>
          <a:stretch>
            <a:fillRect/>
          </a:stretch>
        </p:blipFill>
        <p:spPr>
          <a:xfrm>
            <a:off x="2815046" y="4182291"/>
            <a:ext cx="4686507" cy="1774371"/>
          </a:xfrm>
          <a:prstGeom prst="rect">
            <a:avLst/>
          </a:prstGeom>
        </p:spPr>
      </p:pic>
    </p:spTree>
    <p:extLst>
      <p:ext uri="{BB962C8B-B14F-4D97-AF65-F5344CB8AC3E}">
        <p14:creationId xmlns:p14="http://schemas.microsoft.com/office/powerpoint/2010/main" val="810649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120</a:t>
            </a:r>
          </a:p>
          <a:p>
            <a:endParaRPr lang="en-US" dirty="0"/>
          </a:p>
          <a:p>
            <a:endParaRPr lang="en-US" dirty="0"/>
          </a:p>
          <a:p>
            <a:endParaRPr lang="en-US" dirty="0"/>
          </a:p>
          <a:p>
            <a:endParaRPr lang="en-US" dirty="0"/>
          </a:p>
          <a:p>
            <a:endParaRPr lang="en-US" dirty="0"/>
          </a:p>
          <a:p>
            <a:endParaRPr lang="en-US" dirty="0"/>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101</a:t>
            </a:fld>
            <a:endParaRPr lang="en-US"/>
          </a:p>
        </p:txBody>
      </p:sp>
      <p:pic>
        <p:nvPicPr>
          <p:cNvPr id="7" name="Picture 7"/>
          <p:cNvPicPr>
            <a:picLocks noChangeAspect="1"/>
          </p:cNvPicPr>
          <p:nvPr/>
        </p:nvPicPr>
        <p:blipFill>
          <a:blip r:embed="rId2"/>
          <a:stretch>
            <a:fillRect/>
          </a:stretch>
        </p:blipFill>
        <p:spPr>
          <a:xfrm>
            <a:off x="2449286" y="161109"/>
            <a:ext cx="4686507" cy="1774371"/>
          </a:xfrm>
          <a:prstGeom prst="rect">
            <a:avLst/>
          </a:prstGeom>
        </p:spPr>
      </p:pic>
    </p:spTree>
    <p:extLst>
      <p:ext uri="{BB962C8B-B14F-4D97-AF65-F5344CB8AC3E}">
        <p14:creationId xmlns:p14="http://schemas.microsoft.com/office/powerpoint/2010/main" val="2071062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72862" y="2293347"/>
            <a:ext cx="5984771" cy="1821452"/>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120</a:t>
            </a:r>
          </a:p>
          <a:p>
            <a:endParaRPr lang="en-US" dirty="0"/>
          </a:p>
          <a:p>
            <a:endParaRPr lang="en-US" dirty="0"/>
          </a:p>
          <a:p>
            <a:endParaRPr lang="en-US" dirty="0"/>
          </a:p>
          <a:p>
            <a:endParaRPr lang="en-US" dirty="0"/>
          </a:p>
          <a:p>
            <a:endParaRPr lang="en-US" dirty="0"/>
          </a:p>
          <a:p>
            <a:r>
              <a:rPr lang="en-US" dirty="0" err="1"/>
              <a:t>Insertar</a:t>
            </a:r>
            <a:r>
              <a:rPr lang="en-US" dirty="0"/>
              <a:t> 220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102</a:t>
            </a:fld>
            <a:endParaRPr lang="en-US"/>
          </a:p>
        </p:txBody>
      </p:sp>
      <p:pic>
        <p:nvPicPr>
          <p:cNvPr id="7" name="Picture 7"/>
          <p:cNvPicPr>
            <a:picLocks noChangeAspect="1"/>
          </p:cNvPicPr>
          <p:nvPr/>
        </p:nvPicPr>
        <p:blipFill>
          <a:blip r:embed="rId3"/>
          <a:stretch>
            <a:fillRect/>
          </a:stretch>
        </p:blipFill>
        <p:spPr>
          <a:xfrm>
            <a:off x="2449286" y="161109"/>
            <a:ext cx="4686507" cy="1774371"/>
          </a:xfrm>
          <a:prstGeom prst="rect">
            <a:avLst/>
          </a:prstGeom>
        </p:spPr>
      </p:pic>
    </p:spTree>
    <p:extLst>
      <p:ext uri="{BB962C8B-B14F-4D97-AF65-F5344CB8AC3E}">
        <p14:creationId xmlns:p14="http://schemas.microsoft.com/office/powerpoint/2010/main" val="684937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72862" y="2293347"/>
            <a:ext cx="5984771" cy="1821452"/>
          </a:xfrm>
          <a:prstGeom prst="rect">
            <a:avLst/>
          </a:prstGeom>
        </p:spPr>
      </p:pic>
      <p:pic>
        <p:nvPicPr>
          <p:cNvPr id="6" name="Picture 5"/>
          <p:cNvPicPr>
            <a:picLocks noChangeAspect="1"/>
          </p:cNvPicPr>
          <p:nvPr/>
        </p:nvPicPr>
        <p:blipFill>
          <a:blip r:embed="rId3"/>
          <a:stretch>
            <a:fillRect/>
          </a:stretch>
        </p:blipFill>
        <p:spPr>
          <a:xfrm>
            <a:off x="2254704" y="4651601"/>
            <a:ext cx="5535800" cy="1761391"/>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120</a:t>
            </a:r>
          </a:p>
          <a:p>
            <a:endParaRPr lang="en-US" dirty="0"/>
          </a:p>
          <a:p>
            <a:endParaRPr lang="en-US" dirty="0"/>
          </a:p>
          <a:p>
            <a:endParaRPr lang="en-US" dirty="0"/>
          </a:p>
          <a:p>
            <a:endParaRPr lang="en-US" dirty="0"/>
          </a:p>
          <a:p>
            <a:endParaRPr lang="en-US" dirty="0"/>
          </a:p>
          <a:p>
            <a:r>
              <a:rPr lang="en-US" dirty="0" err="1"/>
              <a:t>Insertar</a:t>
            </a:r>
            <a:r>
              <a:rPr lang="en-US" dirty="0"/>
              <a:t> 220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103</a:t>
            </a:fld>
            <a:endParaRPr lang="en-US"/>
          </a:p>
        </p:txBody>
      </p:sp>
    </p:spTree>
    <p:extLst>
      <p:ext uri="{BB962C8B-B14F-4D97-AF65-F5344CB8AC3E}">
        <p14:creationId xmlns:p14="http://schemas.microsoft.com/office/powerpoint/2010/main" val="4054564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a:xfrm>
            <a:off x="457200" y="1847088"/>
            <a:ext cx="8229600" cy="906711"/>
          </a:xfrm>
        </p:spPr>
        <p:txBody>
          <a:bodyPr/>
          <a:lstStyle/>
          <a:p>
            <a:r>
              <a:rPr lang="es-AR" dirty="0"/>
              <a:t> </a:t>
            </a:r>
            <a:r>
              <a:rPr lang="en-US" dirty="0" err="1"/>
              <a:t>Insertar</a:t>
            </a:r>
            <a:r>
              <a:rPr lang="en-US" dirty="0"/>
              <a:t> 180</a:t>
            </a:r>
          </a:p>
          <a:p>
            <a:endParaRPr lang="en-US" dirty="0"/>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104</a:t>
            </a:fld>
            <a:endParaRPr lang="en-US" dirty="0"/>
          </a:p>
        </p:txBody>
      </p:sp>
      <p:pic>
        <p:nvPicPr>
          <p:cNvPr id="9" name="Picture 5"/>
          <p:cNvPicPr>
            <a:picLocks noChangeAspect="1"/>
          </p:cNvPicPr>
          <p:nvPr/>
        </p:nvPicPr>
        <p:blipFill>
          <a:blip r:embed="rId2"/>
          <a:stretch>
            <a:fillRect/>
          </a:stretch>
        </p:blipFill>
        <p:spPr>
          <a:xfrm>
            <a:off x="1986521" y="85697"/>
            <a:ext cx="5535800" cy="1761391"/>
          </a:xfrm>
          <a:prstGeom prst="rect">
            <a:avLst/>
          </a:prstGeom>
        </p:spPr>
      </p:pic>
    </p:spTree>
    <p:extLst>
      <p:ext uri="{BB962C8B-B14F-4D97-AF65-F5344CB8AC3E}">
        <p14:creationId xmlns:p14="http://schemas.microsoft.com/office/powerpoint/2010/main" val="2211404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1579599" y="2163671"/>
            <a:ext cx="6010928" cy="1898877"/>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180</a:t>
            </a:r>
          </a:p>
          <a:p>
            <a:endParaRPr lang="en-US" dirty="0"/>
          </a:p>
          <a:p>
            <a:endParaRPr lang="en-US" dirty="0"/>
          </a:p>
          <a:p>
            <a:endParaRPr lang="en-US" dirty="0"/>
          </a:p>
          <a:p>
            <a:endParaRPr lang="en-US" dirty="0"/>
          </a:p>
          <a:p>
            <a:endParaRPr lang="en-US" dirty="0"/>
          </a:p>
          <a:p>
            <a:r>
              <a:rPr lang="en-US" dirty="0" err="1"/>
              <a:t>Insertar</a:t>
            </a:r>
            <a:r>
              <a:rPr lang="en-US" dirty="0"/>
              <a:t> 200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105</a:t>
            </a:fld>
            <a:endParaRPr lang="en-US"/>
          </a:p>
        </p:txBody>
      </p:sp>
      <p:pic>
        <p:nvPicPr>
          <p:cNvPr id="9" name="Picture 5"/>
          <p:cNvPicPr>
            <a:picLocks noChangeAspect="1"/>
          </p:cNvPicPr>
          <p:nvPr/>
        </p:nvPicPr>
        <p:blipFill>
          <a:blip r:embed="rId3"/>
          <a:stretch>
            <a:fillRect/>
          </a:stretch>
        </p:blipFill>
        <p:spPr>
          <a:xfrm>
            <a:off x="1986521" y="85697"/>
            <a:ext cx="5535800" cy="1761391"/>
          </a:xfrm>
          <a:prstGeom prst="rect">
            <a:avLst/>
          </a:prstGeom>
        </p:spPr>
      </p:pic>
    </p:spTree>
    <p:extLst>
      <p:ext uri="{BB962C8B-B14F-4D97-AF65-F5344CB8AC3E}">
        <p14:creationId xmlns:p14="http://schemas.microsoft.com/office/powerpoint/2010/main" val="4046725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1691095" y="4585293"/>
            <a:ext cx="6126653" cy="1827699"/>
          </a:xfrm>
          <a:prstGeom prst="rect">
            <a:avLst/>
          </a:prstGeom>
        </p:spPr>
      </p:pic>
      <p:pic>
        <p:nvPicPr>
          <p:cNvPr id="7" name="Picture 6"/>
          <p:cNvPicPr>
            <a:picLocks noChangeAspect="1"/>
          </p:cNvPicPr>
          <p:nvPr/>
        </p:nvPicPr>
        <p:blipFill>
          <a:blip r:embed="rId3"/>
          <a:stretch>
            <a:fillRect/>
          </a:stretch>
        </p:blipFill>
        <p:spPr>
          <a:xfrm>
            <a:off x="1579599" y="2163671"/>
            <a:ext cx="6010928" cy="1898877"/>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180</a:t>
            </a:r>
          </a:p>
          <a:p>
            <a:endParaRPr lang="en-US" dirty="0"/>
          </a:p>
          <a:p>
            <a:endParaRPr lang="en-US" dirty="0"/>
          </a:p>
          <a:p>
            <a:endParaRPr lang="en-US" dirty="0"/>
          </a:p>
          <a:p>
            <a:endParaRPr lang="en-US" dirty="0"/>
          </a:p>
          <a:p>
            <a:endParaRPr lang="en-US" dirty="0"/>
          </a:p>
          <a:p>
            <a:r>
              <a:rPr lang="en-US" dirty="0" err="1"/>
              <a:t>Insertar</a:t>
            </a:r>
            <a:r>
              <a:rPr lang="en-US" dirty="0"/>
              <a:t> 200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106</a:t>
            </a:fld>
            <a:endParaRPr lang="en-US"/>
          </a:p>
        </p:txBody>
      </p:sp>
    </p:spTree>
    <p:extLst>
      <p:ext uri="{BB962C8B-B14F-4D97-AF65-F5344CB8AC3E}">
        <p14:creationId xmlns:p14="http://schemas.microsoft.com/office/powerpoint/2010/main" val="68384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240</a:t>
            </a:r>
          </a:p>
          <a:p>
            <a:endParaRPr lang="en-US" dirty="0"/>
          </a:p>
          <a:p>
            <a:endParaRPr lang="en-US" dirty="0"/>
          </a:p>
          <a:p>
            <a:endParaRPr lang="en-US" dirty="0"/>
          </a:p>
          <a:p>
            <a:endParaRPr lang="en-US" dirty="0"/>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107</a:t>
            </a:fld>
            <a:endParaRPr lang="en-US"/>
          </a:p>
        </p:txBody>
      </p:sp>
      <p:pic>
        <p:nvPicPr>
          <p:cNvPr id="7" name="Picture 7"/>
          <p:cNvPicPr>
            <a:picLocks noChangeAspect="1"/>
          </p:cNvPicPr>
          <p:nvPr/>
        </p:nvPicPr>
        <p:blipFill>
          <a:blip r:embed="rId2"/>
          <a:stretch>
            <a:fillRect/>
          </a:stretch>
        </p:blipFill>
        <p:spPr>
          <a:xfrm>
            <a:off x="1508673" y="61451"/>
            <a:ext cx="6126653" cy="1827699"/>
          </a:xfrm>
          <a:prstGeom prst="rect">
            <a:avLst/>
          </a:prstGeom>
        </p:spPr>
      </p:pic>
    </p:spTree>
    <p:extLst>
      <p:ext uri="{BB962C8B-B14F-4D97-AF65-F5344CB8AC3E}">
        <p14:creationId xmlns:p14="http://schemas.microsoft.com/office/powerpoint/2010/main" val="2726449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691095" y="2198098"/>
            <a:ext cx="6002215" cy="1763226"/>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240</a:t>
            </a:r>
          </a:p>
          <a:p>
            <a:endParaRPr lang="en-US" dirty="0"/>
          </a:p>
          <a:p>
            <a:endParaRPr lang="en-US" dirty="0"/>
          </a:p>
          <a:p>
            <a:endParaRPr lang="en-US" dirty="0"/>
          </a:p>
          <a:p>
            <a:endParaRPr lang="en-US" dirty="0"/>
          </a:p>
          <a:p>
            <a:r>
              <a:rPr lang="en-US" dirty="0" err="1"/>
              <a:t>Insertar</a:t>
            </a:r>
            <a:r>
              <a:rPr lang="en-US" dirty="0"/>
              <a:t> 140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108</a:t>
            </a:fld>
            <a:endParaRPr lang="en-US"/>
          </a:p>
        </p:txBody>
      </p:sp>
      <p:pic>
        <p:nvPicPr>
          <p:cNvPr id="7" name="Picture 7"/>
          <p:cNvPicPr>
            <a:picLocks noChangeAspect="1"/>
          </p:cNvPicPr>
          <p:nvPr/>
        </p:nvPicPr>
        <p:blipFill>
          <a:blip r:embed="rId3"/>
          <a:stretch>
            <a:fillRect/>
          </a:stretch>
        </p:blipFill>
        <p:spPr>
          <a:xfrm>
            <a:off x="1508673" y="61451"/>
            <a:ext cx="6126653" cy="1827699"/>
          </a:xfrm>
          <a:prstGeom prst="rect">
            <a:avLst/>
          </a:prstGeom>
        </p:spPr>
      </p:pic>
    </p:spTree>
    <p:extLst>
      <p:ext uri="{BB962C8B-B14F-4D97-AF65-F5344CB8AC3E}">
        <p14:creationId xmlns:p14="http://schemas.microsoft.com/office/powerpoint/2010/main" val="166988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847780" y="4642478"/>
            <a:ext cx="5845530" cy="1728452"/>
          </a:xfrm>
          <a:prstGeom prst="rect">
            <a:avLst/>
          </a:prstGeom>
        </p:spPr>
      </p:pic>
      <p:pic>
        <p:nvPicPr>
          <p:cNvPr id="5" name="Picture 4"/>
          <p:cNvPicPr>
            <a:picLocks noChangeAspect="1"/>
          </p:cNvPicPr>
          <p:nvPr/>
        </p:nvPicPr>
        <p:blipFill>
          <a:blip r:embed="rId3"/>
          <a:stretch>
            <a:fillRect/>
          </a:stretch>
        </p:blipFill>
        <p:spPr>
          <a:xfrm>
            <a:off x="1691095" y="2198098"/>
            <a:ext cx="6002215" cy="1763226"/>
          </a:xfrm>
          <a:prstGeom prst="rect">
            <a:avLst/>
          </a:prstGeom>
        </p:spPr>
      </p:pic>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240</a:t>
            </a:r>
          </a:p>
          <a:p>
            <a:endParaRPr lang="en-US" dirty="0"/>
          </a:p>
          <a:p>
            <a:endParaRPr lang="en-US" dirty="0"/>
          </a:p>
          <a:p>
            <a:endParaRPr lang="en-US" dirty="0"/>
          </a:p>
          <a:p>
            <a:endParaRPr lang="en-US" dirty="0"/>
          </a:p>
          <a:p>
            <a:r>
              <a:rPr lang="en-US" dirty="0" err="1"/>
              <a:t>Insertar</a:t>
            </a:r>
            <a:r>
              <a:rPr lang="en-US" dirty="0"/>
              <a:t> 140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109</a:t>
            </a:fld>
            <a:endParaRPr lang="en-US"/>
          </a:p>
        </p:txBody>
      </p:sp>
    </p:spTree>
    <p:extLst>
      <p:ext uri="{BB962C8B-B14F-4D97-AF65-F5344CB8AC3E}">
        <p14:creationId xmlns:p14="http://schemas.microsoft.com/office/powerpoint/2010/main" val="9141595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145768" y="1967232"/>
            <a:ext cx="8229600" cy="4389120"/>
          </a:xfrm>
        </p:spPr>
        <p:txBody>
          <a:bodyPr/>
          <a:lstStyle/>
          <a:p>
            <a:pPr marL="0" indent="0" algn="just">
              <a:buNone/>
            </a:pPr>
            <a:r>
              <a:rPr lang="en-US" dirty="0" err="1"/>
              <a:t>Ej</a:t>
            </a:r>
            <a:r>
              <a:rPr lang="en-US" dirty="0"/>
              <a:t>: no </a:t>
            </a:r>
            <a:r>
              <a:rPr lang="en-US" dirty="0" err="1"/>
              <a:t>es</a:t>
            </a:r>
            <a:r>
              <a:rPr lang="en-US" dirty="0"/>
              <a:t> AVL. ¿</a:t>
            </a:r>
            <a:r>
              <a:rPr lang="en-US" dirty="0" err="1"/>
              <a:t>Cuáles</a:t>
            </a:r>
            <a:r>
              <a:rPr lang="en-US" dirty="0"/>
              <a:t> son </a:t>
            </a:r>
            <a:r>
              <a:rPr lang="en-US" dirty="0" err="1"/>
              <a:t>los</a:t>
            </a:r>
            <a:r>
              <a:rPr lang="en-US" dirty="0"/>
              <a:t> </a:t>
            </a:r>
            <a:r>
              <a:rPr lang="en-US" dirty="0" err="1"/>
              <a:t>nodos</a:t>
            </a:r>
            <a:r>
              <a:rPr lang="en-US" dirty="0"/>
              <a:t> con </a:t>
            </a:r>
            <a:r>
              <a:rPr lang="en-US" dirty="0" err="1"/>
              <a:t>problemas</a:t>
            </a:r>
            <a:r>
              <a:rPr lang="en-US" dirty="0"/>
              <a:t>?</a:t>
            </a:r>
          </a:p>
          <a:p>
            <a:pPr marL="0" indent="0" algn="just">
              <a:buNone/>
            </a:pPr>
            <a:r>
              <a:rPr lang="en-US" dirty="0" err="1">
                <a:highlight>
                  <a:srgbClr val="FFFF00"/>
                </a:highlight>
              </a:rPr>
              <a:t>Desbalance</a:t>
            </a:r>
            <a:r>
              <a:rPr lang="en-US" dirty="0">
                <a:highlight>
                  <a:srgbClr val="FFFF00"/>
                </a:highlight>
              </a:rPr>
              <a:t> a la </a:t>
            </a:r>
            <a:r>
              <a:rPr lang="en-US" dirty="0" err="1">
                <a:highlight>
                  <a:srgbClr val="FFFF00"/>
                </a:highlight>
              </a:rPr>
              <a:t>izq</a:t>
            </a:r>
            <a:r>
              <a:rPr lang="en-US" dirty="0">
                <a:highlight>
                  <a:srgbClr val="FFFF00"/>
                </a:highlight>
              </a:rPr>
              <a:t> </a:t>
            </a:r>
            <a:r>
              <a:rPr lang="en-US" dirty="0">
                <a:highlight>
                  <a:srgbClr val="FFFF00"/>
                </a:highlight>
                <a:sym typeface="Wingdings" panose="05000000000000000000" pitchFamily="2" charset="2"/>
              </a:rPr>
              <a:t> fb &gt; 0</a:t>
            </a:r>
          </a:p>
          <a:p>
            <a:pPr marL="0" indent="0" algn="just">
              <a:buNone/>
            </a:pPr>
            <a:r>
              <a:rPr lang="en-US" dirty="0" err="1">
                <a:highlight>
                  <a:srgbClr val="FFFF00"/>
                </a:highlight>
                <a:sym typeface="Wingdings" panose="05000000000000000000" pitchFamily="2" charset="2"/>
              </a:rPr>
              <a:t>Desbalance</a:t>
            </a:r>
            <a:r>
              <a:rPr lang="en-US" dirty="0">
                <a:highlight>
                  <a:srgbClr val="FFFF00"/>
                </a:highlight>
                <a:sym typeface="Wingdings" panose="05000000000000000000" pitchFamily="2" charset="2"/>
              </a:rPr>
              <a:t> a la der -&gt; fb &lt; 0</a:t>
            </a:r>
          </a:p>
          <a:p>
            <a:pPr marL="0" indent="0" algn="just">
              <a:buNone/>
            </a:pPr>
            <a:endParaRPr lang="en-US" dirty="0">
              <a:highlight>
                <a:srgbClr val="FFFF00"/>
              </a:highlight>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t>11</a:t>
            </a:fld>
            <a:endParaRPr lang="en-US"/>
          </a:p>
        </p:txBody>
      </p:sp>
      <p:sp>
        <p:nvSpPr>
          <p:cNvPr id="6" name="Oval 5"/>
          <p:cNvSpPr/>
          <p:nvPr/>
        </p:nvSpPr>
        <p:spPr>
          <a:xfrm>
            <a:off x="6449716" y="2983430"/>
            <a:ext cx="608538"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35</a:t>
            </a:r>
            <a:endParaRPr lang="es-AR" dirty="0"/>
          </a:p>
        </p:txBody>
      </p:sp>
      <p:sp>
        <p:nvSpPr>
          <p:cNvPr id="7" name="Oval 6"/>
          <p:cNvSpPr/>
          <p:nvPr/>
        </p:nvSpPr>
        <p:spPr>
          <a:xfrm>
            <a:off x="7376159" y="3537701"/>
            <a:ext cx="613951"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74</a:t>
            </a:r>
            <a:endParaRPr lang="es-AR" dirty="0"/>
          </a:p>
        </p:txBody>
      </p:sp>
      <p:sp>
        <p:nvSpPr>
          <p:cNvPr id="8" name="Oval 7"/>
          <p:cNvSpPr/>
          <p:nvPr/>
        </p:nvSpPr>
        <p:spPr>
          <a:xfrm>
            <a:off x="5546201" y="3418858"/>
            <a:ext cx="657285"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20</a:t>
            </a:r>
            <a:endParaRPr lang="es-AR" dirty="0"/>
          </a:p>
        </p:txBody>
      </p:sp>
      <p:sp>
        <p:nvSpPr>
          <p:cNvPr id="9" name="Oval 8"/>
          <p:cNvSpPr/>
          <p:nvPr/>
        </p:nvSpPr>
        <p:spPr>
          <a:xfrm>
            <a:off x="6864531" y="4258334"/>
            <a:ext cx="697013"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55</a:t>
            </a:r>
            <a:endParaRPr lang="es-AR" dirty="0"/>
          </a:p>
        </p:txBody>
      </p:sp>
      <p:sp>
        <p:nvSpPr>
          <p:cNvPr id="10" name="Oval 9"/>
          <p:cNvSpPr/>
          <p:nvPr/>
        </p:nvSpPr>
        <p:spPr>
          <a:xfrm>
            <a:off x="5932645" y="4278829"/>
            <a:ext cx="638991"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22</a:t>
            </a:r>
            <a:endParaRPr lang="es-AR" dirty="0"/>
          </a:p>
        </p:txBody>
      </p:sp>
      <p:sp>
        <p:nvSpPr>
          <p:cNvPr id="11" name="Oval 10"/>
          <p:cNvSpPr/>
          <p:nvPr/>
        </p:nvSpPr>
        <p:spPr>
          <a:xfrm>
            <a:off x="6449716" y="4945673"/>
            <a:ext cx="635724"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27</a:t>
            </a:r>
            <a:endParaRPr lang="es-AR" dirty="0"/>
          </a:p>
        </p:txBody>
      </p:sp>
      <p:sp>
        <p:nvSpPr>
          <p:cNvPr id="12" name="Oval 11"/>
          <p:cNvSpPr/>
          <p:nvPr/>
        </p:nvSpPr>
        <p:spPr>
          <a:xfrm>
            <a:off x="4896325" y="4232340"/>
            <a:ext cx="628105"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15</a:t>
            </a:r>
            <a:endParaRPr lang="es-AR" dirty="0"/>
          </a:p>
        </p:txBody>
      </p:sp>
      <p:sp>
        <p:nvSpPr>
          <p:cNvPr id="13" name="Oval 12"/>
          <p:cNvSpPr/>
          <p:nvPr/>
        </p:nvSpPr>
        <p:spPr>
          <a:xfrm>
            <a:off x="5820522" y="5678599"/>
            <a:ext cx="629195"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25</a:t>
            </a:r>
            <a:endParaRPr lang="es-AR"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5"/>
          </p:cNvCxnSpPr>
          <p:nvPr/>
        </p:nvCxnSpPr>
        <p:spPr>
          <a:xfrm>
            <a:off x="6918011" y="3329075"/>
            <a:ext cx="493795" cy="21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272279" y="5330530"/>
            <a:ext cx="378676" cy="36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260568" y="4930330"/>
            <a:ext cx="615775"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8</a:t>
            </a:r>
            <a:endParaRPr lang="es-AR"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CuadroTexto 4"/>
          <p:cNvSpPr txBox="1"/>
          <p:nvPr/>
        </p:nvSpPr>
        <p:spPr>
          <a:xfrm>
            <a:off x="6297316" y="2567238"/>
            <a:ext cx="1264228" cy="369332"/>
          </a:xfrm>
          <a:prstGeom prst="rect">
            <a:avLst/>
          </a:prstGeom>
          <a:noFill/>
          <a:ln>
            <a:solidFill>
              <a:schemeClr val="bg2"/>
            </a:solidFill>
          </a:ln>
        </p:spPr>
        <p:txBody>
          <a:bodyPr wrap="square" rtlCol="0">
            <a:spAutoFit/>
          </a:bodyPr>
          <a:lstStyle/>
          <a:p>
            <a:r>
              <a:rPr lang="es-AR" sz="1600" dirty="0" err="1"/>
              <a:t>fb</a:t>
            </a:r>
            <a:r>
              <a:rPr lang="es-AR" sz="1600" dirty="0"/>
              <a:t>: 3-1= </a:t>
            </a:r>
            <a:r>
              <a:rPr lang="es-AR" b="1" dirty="0">
                <a:solidFill>
                  <a:srgbClr val="FF0000"/>
                </a:solidFill>
              </a:rPr>
              <a:t>2</a:t>
            </a:r>
            <a:endParaRPr lang="en-US" b="1" dirty="0" err="1">
              <a:solidFill>
                <a:srgbClr val="FF0000"/>
              </a:solidFill>
            </a:endParaRPr>
          </a:p>
        </p:txBody>
      </p:sp>
      <p:sp>
        <p:nvSpPr>
          <p:cNvPr id="24" name="CuadroTexto 23"/>
          <p:cNvSpPr txBox="1"/>
          <p:nvPr/>
        </p:nvSpPr>
        <p:spPr>
          <a:xfrm>
            <a:off x="5619363" y="3951400"/>
            <a:ext cx="1338908"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FF0000"/>
                </a:solidFill>
              </a:rPr>
              <a:t>-2</a:t>
            </a:r>
            <a:endParaRPr lang="en-US" b="1" dirty="0" err="1">
              <a:solidFill>
                <a:srgbClr val="FF0000"/>
              </a:solidFill>
            </a:endParaRPr>
          </a:p>
        </p:txBody>
      </p:sp>
      <p:sp>
        <p:nvSpPr>
          <p:cNvPr id="25" name="CuadroTexto 24"/>
          <p:cNvSpPr txBox="1"/>
          <p:nvPr/>
        </p:nvSpPr>
        <p:spPr>
          <a:xfrm>
            <a:off x="7561545" y="3187418"/>
            <a:ext cx="1479040" cy="369332"/>
          </a:xfrm>
          <a:prstGeom prst="rect">
            <a:avLst/>
          </a:prstGeom>
          <a:noFill/>
          <a:ln>
            <a:solidFill>
              <a:schemeClr val="bg2"/>
            </a:solidFill>
          </a:ln>
        </p:spPr>
        <p:txBody>
          <a:bodyPr wrap="square" rtlCol="0">
            <a:spAutoFit/>
          </a:bodyPr>
          <a:lstStyle/>
          <a:p>
            <a:r>
              <a:rPr lang="es-AR" sz="1600" dirty="0" err="1"/>
              <a:t>fb</a:t>
            </a:r>
            <a:r>
              <a:rPr lang="es-AR" sz="1600" dirty="0"/>
              <a:t>: 0-(-1)= </a:t>
            </a:r>
            <a:r>
              <a:rPr lang="es-AR" b="1" dirty="0">
                <a:solidFill>
                  <a:srgbClr val="00B050"/>
                </a:solidFill>
              </a:rPr>
              <a:t>1</a:t>
            </a:r>
            <a:endParaRPr lang="en-US" b="1" dirty="0" err="1">
              <a:solidFill>
                <a:srgbClr val="00B050"/>
              </a:solidFill>
            </a:endParaRPr>
          </a:p>
        </p:txBody>
      </p:sp>
      <p:sp>
        <p:nvSpPr>
          <p:cNvPr id="26" name="CuadroTexto 25"/>
          <p:cNvSpPr txBox="1"/>
          <p:nvPr/>
        </p:nvSpPr>
        <p:spPr>
          <a:xfrm>
            <a:off x="7138851" y="3973215"/>
            <a:ext cx="1427068"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7" name="CuadroTexto 26"/>
          <p:cNvSpPr txBox="1"/>
          <p:nvPr/>
        </p:nvSpPr>
        <p:spPr>
          <a:xfrm>
            <a:off x="3465910" y="4619139"/>
            <a:ext cx="1312705"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8" name="CuadroTexto 27"/>
          <p:cNvSpPr txBox="1"/>
          <p:nvPr/>
        </p:nvSpPr>
        <p:spPr>
          <a:xfrm>
            <a:off x="6892714" y="4778815"/>
            <a:ext cx="1402131" cy="369332"/>
          </a:xfrm>
          <a:prstGeom prst="rect">
            <a:avLst/>
          </a:prstGeom>
          <a:noFill/>
          <a:ln>
            <a:solidFill>
              <a:schemeClr val="bg2"/>
            </a:solidFill>
          </a:ln>
        </p:spPr>
        <p:txBody>
          <a:bodyPr wrap="square" rtlCol="0">
            <a:spAutoFit/>
          </a:bodyPr>
          <a:lstStyle/>
          <a:p>
            <a:r>
              <a:rPr lang="es-AR" sz="1600" dirty="0" err="1"/>
              <a:t>fb</a:t>
            </a:r>
            <a:r>
              <a:rPr lang="es-AR" sz="1600" dirty="0"/>
              <a:t>: 0-(-1)= </a:t>
            </a:r>
            <a:r>
              <a:rPr lang="es-AR" b="1" dirty="0">
                <a:solidFill>
                  <a:srgbClr val="00B050"/>
                </a:solidFill>
              </a:rPr>
              <a:t>1</a:t>
            </a:r>
            <a:endParaRPr lang="en-US" b="1" dirty="0" err="1">
              <a:solidFill>
                <a:srgbClr val="00B050"/>
              </a:solidFill>
            </a:endParaRPr>
          </a:p>
        </p:txBody>
      </p:sp>
      <p:sp>
        <p:nvSpPr>
          <p:cNvPr id="29" name="CuadroTexto 28"/>
          <p:cNvSpPr txBox="1"/>
          <p:nvPr/>
        </p:nvSpPr>
        <p:spPr>
          <a:xfrm>
            <a:off x="4896325" y="3081614"/>
            <a:ext cx="1307161" cy="369332"/>
          </a:xfrm>
          <a:prstGeom prst="rect">
            <a:avLst/>
          </a:prstGeom>
          <a:noFill/>
          <a:ln>
            <a:solidFill>
              <a:schemeClr val="bg2"/>
            </a:solidFill>
          </a:ln>
        </p:spPr>
        <p:txBody>
          <a:bodyPr wrap="square" rtlCol="0">
            <a:spAutoFit/>
          </a:bodyPr>
          <a:lstStyle/>
          <a:p>
            <a:r>
              <a:rPr lang="es-AR" sz="1600" dirty="0" err="1"/>
              <a:t>fb</a:t>
            </a:r>
            <a:r>
              <a:rPr lang="es-AR" sz="1600" dirty="0"/>
              <a:t>: 1-(2)= </a:t>
            </a:r>
            <a:r>
              <a:rPr lang="es-AR" sz="1600" dirty="0">
                <a:solidFill>
                  <a:srgbClr val="0070C0"/>
                </a:solidFill>
              </a:rPr>
              <a:t>-</a:t>
            </a:r>
            <a:r>
              <a:rPr lang="es-AR" b="1" dirty="0">
                <a:solidFill>
                  <a:srgbClr val="0070C0"/>
                </a:solidFill>
              </a:rPr>
              <a:t>1</a:t>
            </a:r>
            <a:endParaRPr lang="en-US" b="1" dirty="0" err="1">
              <a:solidFill>
                <a:srgbClr val="0070C0"/>
              </a:solidFill>
            </a:endParaRPr>
          </a:p>
        </p:txBody>
      </p:sp>
      <p:sp>
        <p:nvSpPr>
          <p:cNvPr id="30" name="CuadroTexto 29"/>
          <p:cNvSpPr txBox="1"/>
          <p:nvPr/>
        </p:nvSpPr>
        <p:spPr>
          <a:xfrm>
            <a:off x="4171267" y="3927303"/>
            <a:ext cx="1217591" cy="369332"/>
          </a:xfrm>
          <a:prstGeom prst="rect">
            <a:avLst/>
          </a:prstGeom>
          <a:noFill/>
          <a:ln>
            <a:solidFill>
              <a:schemeClr val="bg2"/>
            </a:solidFill>
          </a:ln>
        </p:spPr>
        <p:txBody>
          <a:bodyPr wrap="square" rtlCol="0">
            <a:spAutoFit/>
          </a:bodyPr>
          <a:lstStyle/>
          <a:p>
            <a:r>
              <a:rPr lang="es-AR" sz="1600" dirty="0" err="1"/>
              <a:t>fb</a:t>
            </a:r>
            <a:r>
              <a:rPr lang="es-AR" sz="1600" dirty="0"/>
              <a:t>: 0-(-1)= </a:t>
            </a:r>
            <a:r>
              <a:rPr lang="es-AR" b="1" dirty="0">
                <a:solidFill>
                  <a:srgbClr val="00B050"/>
                </a:solidFill>
              </a:rPr>
              <a:t>1</a:t>
            </a:r>
            <a:endParaRPr lang="en-US" b="1" dirty="0" err="1">
              <a:solidFill>
                <a:srgbClr val="00B050"/>
              </a:solidFill>
            </a:endParaRPr>
          </a:p>
        </p:txBody>
      </p:sp>
      <p:sp>
        <p:nvSpPr>
          <p:cNvPr id="31" name="CuadroTexto 30"/>
          <p:cNvSpPr txBox="1"/>
          <p:nvPr/>
        </p:nvSpPr>
        <p:spPr>
          <a:xfrm>
            <a:off x="6384065" y="5536378"/>
            <a:ext cx="1461588"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Tree>
    <p:extLst>
      <p:ext uri="{BB962C8B-B14F-4D97-AF65-F5344CB8AC3E}">
        <p14:creationId xmlns:p14="http://schemas.microsoft.com/office/powerpoint/2010/main" val="4192324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barn(inVertical)">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arn(inVertic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barn(inVertical)">
                                      <p:cBhvr>
                                        <p:cTn id="27" dur="500"/>
                                        <p:tgtEl>
                                          <p:spTgt spid="30"/>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barn(inVertical)">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barn(inVertical)">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barn(inVertical)">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barn(inVertical)">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160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110</a:t>
            </a:fld>
            <a:endParaRPr lang="en-US"/>
          </a:p>
        </p:txBody>
      </p:sp>
      <p:pic>
        <p:nvPicPr>
          <p:cNvPr id="6" name="Picture 5"/>
          <p:cNvPicPr>
            <a:picLocks noChangeAspect="1"/>
          </p:cNvPicPr>
          <p:nvPr/>
        </p:nvPicPr>
        <p:blipFill>
          <a:blip r:embed="rId2"/>
          <a:stretch>
            <a:fillRect/>
          </a:stretch>
        </p:blipFill>
        <p:spPr>
          <a:xfrm>
            <a:off x="1649235" y="411362"/>
            <a:ext cx="5845530" cy="1728452"/>
          </a:xfrm>
          <a:prstGeom prst="rect">
            <a:avLst/>
          </a:prstGeom>
        </p:spPr>
      </p:pic>
    </p:spTree>
    <p:extLst>
      <p:ext uri="{BB962C8B-B14F-4D97-AF65-F5344CB8AC3E}">
        <p14:creationId xmlns:p14="http://schemas.microsoft.com/office/powerpoint/2010/main" val="11742413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160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111</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5899" y="2829523"/>
            <a:ext cx="7860901" cy="2601034"/>
          </a:xfrm>
          <a:prstGeom prst="rect">
            <a:avLst/>
          </a:prstGeom>
        </p:spPr>
      </p:pic>
      <p:pic>
        <p:nvPicPr>
          <p:cNvPr id="6" name="Picture 5"/>
          <p:cNvPicPr>
            <a:picLocks noChangeAspect="1"/>
          </p:cNvPicPr>
          <p:nvPr/>
        </p:nvPicPr>
        <p:blipFill>
          <a:blip r:embed="rId3"/>
          <a:stretch>
            <a:fillRect/>
          </a:stretch>
        </p:blipFill>
        <p:spPr>
          <a:xfrm>
            <a:off x="1649235" y="411362"/>
            <a:ext cx="5845530" cy="1728452"/>
          </a:xfrm>
          <a:prstGeom prst="rect">
            <a:avLst/>
          </a:prstGeom>
        </p:spPr>
      </p:pic>
    </p:spTree>
    <p:extLst>
      <p:ext uri="{BB962C8B-B14F-4D97-AF65-F5344CB8AC3E}">
        <p14:creationId xmlns:p14="http://schemas.microsoft.com/office/powerpoint/2010/main" val="288718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
          <p:cNvSpPr txBox="1">
            <a:spLocks noGrp="1"/>
          </p:cNvSpPr>
          <p:nvPr>
            <p:ph type="ctrTitle"/>
          </p:nvPr>
        </p:nvSpPr>
        <p:spPr>
          <a:xfrm>
            <a:off x="533400" y="1371600"/>
            <a:ext cx="7851648" cy="1828800"/>
          </a:xfrm>
          <a:prstGeom prst="rect">
            <a:avLst/>
          </a:prstGeom>
          <a:noFill/>
          <a:ln>
            <a:noFill/>
          </a:ln>
        </p:spPr>
        <p:txBody>
          <a:bodyPr spcFirstLastPara="1" wrap="square" lIns="0" tIns="0" rIns="18275" bIns="0" anchor="b" anchorCtr="0">
            <a:normAutofit/>
          </a:bodyPr>
          <a:lstStyle/>
          <a:p>
            <a:pPr marL="0" lvl="0" indent="0" algn="r" rtl="0">
              <a:spcBef>
                <a:spcPts val="0"/>
              </a:spcBef>
              <a:spcAft>
                <a:spcPts val="0"/>
              </a:spcAft>
              <a:buClr>
                <a:schemeClr val="dk2"/>
              </a:buClr>
              <a:buSzPts val="5600"/>
              <a:buFont typeface="Century Gothic"/>
              <a:buNone/>
            </a:pPr>
            <a:r>
              <a:rPr lang="en-US"/>
              <a:t>Estructura de Datos y Algoritmos</a:t>
            </a:r>
            <a:endParaRPr/>
          </a:p>
        </p:txBody>
      </p:sp>
      <p:sp>
        <p:nvSpPr>
          <p:cNvPr id="112" name="Google Shape;112;p1"/>
          <p:cNvSpPr txBox="1">
            <a:spLocks noGrp="1"/>
          </p:cNvSpPr>
          <p:nvPr>
            <p:ph type="subTitle" idx="1"/>
          </p:nvPr>
        </p:nvSpPr>
        <p:spPr>
          <a:xfrm>
            <a:off x="533400" y="3228536"/>
            <a:ext cx="7854696" cy="1752600"/>
          </a:xfrm>
          <a:prstGeom prst="rect">
            <a:avLst/>
          </a:prstGeom>
          <a:noFill/>
          <a:ln>
            <a:noFill/>
          </a:ln>
        </p:spPr>
        <p:txBody>
          <a:bodyPr spcFirstLastPara="1" wrap="square" lIns="0" tIns="45700" rIns="18275" bIns="45700" anchor="t" anchorCtr="0">
            <a:normAutofit/>
          </a:bodyPr>
          <a:lstStyle/>
          <a:p>
            <a:pPr marL="0" marR="45720" lvl="0" indent="0" algn="r" rtl="0">
              <a:spcBef>
                <a:spcPts val="0"/>
              </a:spcBef>
              <a:spcAft>
                <a:spcPts val="0"/>
              </a:spcAft>
              <a:buSzPts val="3420"/>
              <a:buNone/>
            </a:pPr>
            <a:r>
              <a:rPr lang="en-US" sz="3600">
                <a:solidFill>
                  <a:schemeClr val="dk2"/>
                </a:solidFill>
              </a:rPr>
              <a:t>ITBA     2024-Q1</a:t>
            </a:r>
            <a:endParaRPr sz="3600" dirty="0">
              <a:solidFill>
                <a:schemeClr val="dk2"/>
              </a:solidFill>
            </a:endParaRPr>
          </a:p>
        </p:txBody>
      </p:sp>
      <p:sp>
        <p:nvSpPr>
          <p:cNvPr id="113" name="Google Shape;113;p1"/>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112</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2"/>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5D – Ejer 11</a:t>
            </a:r>
            <a:endParaRPr/>
          </a:p>
        </p:txBody>
      </p:sp>
      <p:sp>
        <p:nvSpPr>
          <p:cNvPr id="119" name="Google Shape;119;p2"/>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20" name="Google Shape;120;p2"/>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endParaRPr sz="2000">
              <a:solidFill>
                <a:schemeClr val="dk1"/>
              </a:solidFill>
            </a:endParaRPr>
          </a:p>
        </p:txBody>
      </p:sp>
      <p:sp>
        <p:nvSpPr>
          <p:cNvPr id="121" name="Google Shape;121;p2"/>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113</a:t>
            </a:fld>
            <a:endParaRPr sz="1000" b="0" i="0" u="none" strike="noStrike" cap="none">
              <a:solidFill>
                <a:srgbClr val="FFFFFF"/>
              </a:solidFill>
              <a:latin typeface="Roboto"/>
              <a:ea typeface="Roboto"/>
              <a:cs typeface="Roboto"/>
              <a:sym typeface="Roboto"/>
            </a:endParaRPr>
          </a:p>
        </p:txBody>
      </p:sp>
      <p:pic>
        <p:nvPicPr>
          <p:cNvPr id="122" name="Google Shape;122;p2"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3"/>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 Tree</a:t>
            </a:r>
            <a:endParaRPr/>
          </a:p>
        </p:txBody>
      </p:sp>
      <p:sp>
        <p:nvSpPr>
          <p:cNvPr id="128" name="Google Shape;128;p3"/>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a:t>	Insertar en un árbol </a:t>
            </a:r>
            <a:r>
              <a:rPr lang="en-US">
                <a:solidFill>
                  <a:srgbClr val="FF0000"/>
                </a:solidFill>
              </a:rPr>
              <a:t>B de orden 2</a:t>
            </a:r>
            <a:r>
              <a:rPr lang="en-US"/>
              <a:t>, las claves ordenadas del 0 al 19 inclusive</a:t>
            </a:r>
            <a:endParaRPr/>
          </a:p>
        </p:txBody>
      </p:sp>
      <p:sp>
        <p:nvSpPr>
          <p:cNvPr id="129" name="Google Shape;129;p3"/>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114</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265500" y="1534800"/>
            <a:ext cx="4045200" cy="20859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Clr>
                <a:schemeClr val="dk2"/>
              </a:buClr>
              <a:buSzPts val="4200"/>
              <a:buFont typeface="Century Gothic"/>
              <a:buNone/>
            </a:pPr>
            <a:r>
              <a:rPr lang="en-US"/>
              <a:t>TP 5D – Ejer 12</a:t>
            </a:r>
            <a:endParaRPr/>
          </a:p>
        </p:txBody>
      </p:sp>
      <p:sp>
        <p:nvSpPr>
          <p:cNvPr id="135" name="Google Shape;135;p4"/>
          <p:cNvSpPr txBox="1">
            <a:spLocks noGrp="1"/>
          </p:cNvSpPr>
          <p:nvPr>
            <p:ph type="subTitle" idx="1"/>
          </p:nvPr>
        </p:nvSpPr>
        <p:spPr>
          <a:xfrm>
            <a:off x="265500" y="3692002"/>
            <a:ext cx="4045200" cy="16923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2100"/>
              <a:buNone/>
            </a:pPr>
            <a:endParaRPr>
              <a:latin typeface="Consolas"/>
              <a:ea typeface="Consolas"/>
              <a:cs typeface="Consolas"/>
              <a:sym typeface="Consolas"/>
            </a:endParaRPr>
          </a:p>
        </p:txBody>
      </p:sp>
      <p:sp>
        <p:nvSpPr>
          <p:cNvPr id="136" name="Google Shape;136;p4"/>
          <p:cNvSpPr txBox="1">
            <a:spLocks noGrp="1"/>
          </p:cNvSpPr>
          <p:nvPr>
            <p:ph type="body" idx="2"/>
          </p:nvPr>
        </p:nvSpPr>
        <p:spPr>
          <a:xfrm>
            <a:off x="4939500" y="965600"/>
            <a:ext cx="3837000" cy="4926900"/>
          </a:xfrm>
          <a:prstGeom prst="rect">
            <a:avLst/>
          </a:prstGeom>
          <a:solidFill>
            <a:srgbClr val="D9E188"/>
          </a:solidFill>
          <a:ln>
            <a:noFill/>
          </a:ln>
        </p:spPr>
        <p:txBody>
          <a:bodyPr spcFirstLastPara="1" wrap="square" lIns="91425" tIns="91425" rIns="91425" bIns="91425" anchor="ctr" anchorCtr="0">
            <a:noAutofit/>
          </a:bodyPr>
          <a:lstStyle/>
          <a:p>
            <a:pPr marL="0" lvl="0" indent="0" algn="l" rtl="0">
              <a:spcBef>
                <a:spcPts val="0"/>
              </a:spcBef>
              <a:spcAft>
                <a:spcPts val="0"/>
              </a:spcAft>
              <a:buSzPts val="1800"/>
              <a:buNone/>
            </a:pPr>
            <a:endParaRPr sz="2000">
              <a:solidFill>
                <a:schemeClr val="dk1"/>
              </a:solidFill>
            </a:endParaRPr>
          </a:p>
          <a:p>
            <a:pPr marL="0" lvl="0" indent="0" algn="l" rtl="0">
              <a:spcBef>
                <a:spcPts val="0"/>
              </a:spcBef>
              <a:spcAft>
                <a:spcPts val="0"/>
              </a:spcAft>
              <a:buSzPts val="1800"/>
              <a:buNone/>
            </a:pPr>
            <a:endParaRPr sz="2000">
              <a:solidFill>
                <a:schemeClr val="dk1"/>
              </a:solidFill>
            </a:endParaRPr>
          </a:p>
        </p:txBody>
      </p:sp>
      <p:sp>
        <p:nvSpPr>
          <p:cNvPr id="137" name="Google Shape;137;p4"/>
          <p:cNvSpPr txBox="1">
            <a:spLocks noGrp="1"/>
          </p:cNvSpPr>
          <p:nvPr>
            <p:ph type="sldNum" idx="4294967295"/>
          </p:nvPr>
        </p:nvSpPr>
        <p:spPr>
          <a:xfrm>
            <a:off x="8460431" y="6201587"/>
            <a:ext cx="548700" cy="524700"/>
          </a:xfrm>
          <a:prstGeom prst="rect">
            <a:avLst/>
          </a:prstGeom>
          <a:noFill/>
          <a:ln>
            <a:noFill/>
          </a:ln>
        </p:spPr>
        <p:txBody>
          <a:bodyPr spcFirstLastPara="1" wrap="square" lIns="0" tIns="0" rIns="0" bIns="0" anchor="b" anchorCtr="0">
            <a:noAutofit/>
          </a:bodyPr>
          <a:lstStyle/>
          <a:p>
            <a:pPr marL="0" marR="0" lvl="0" indent="0" algn="r" rtl="0">
              <a:lnSpc>
                <a:spcPct val="100000"/>
              </a:lnSpc>
              <a:spcBef>
                <a:spcPts val="0"/>
              </a:spcBef>
              <a:spcAft>
                <a:spcPts val="0"/>
              </a:spcAft>
              <a:buClr>
                <a:srgbClr val="000000"/>
              </a:buClr>
              <a:buSzPts val="1000"/>
              <a:buFont typeface="Arial"/>
              <a:buNone/>
            </a:pPr>
            <a:fld id="{00000000-1234-1234-1234-123412341234}" type="slidenum">
              <a:rPr lang="en-US" sz="1000" b="0" i="0" u="none" strike="noStrike" cap="none">
                <a:solidFill>
                  <a:srgbClr val="FFFFFF"/>
                </a:solidFill>
                <a:latin typeface="Roboto"/>
                <a:ea typeface="Roboto"/>
                <a:cs typeface="Roboto"/>
                <a:sym typeface="Roboto"/>
              </a:rPr>
              <a:t>115</a:t>
            </a:fld>
            <a:endParaRPr sz="1000" b="0" i="0" u="none" strike="noStrike" cap="none">
              <a:solidFill>
                <a:srgbClr val="FFFFFF"/>
              </a:solidFill>
              <a:latin typeface="Roboto"/>
              <a:ea typeface="Roboto"/>
              <a:cs typeface="Roboto"/>
              <a:sym typeface="Roboto"/>
            </a:endParaRPr>
          </a:p>
        </p:txBody>
      </p:sp>
      <p:pic>
        <p:nvPicPr>
          <p:cNvPr id="138" name="Google Shape;138;p4" descr="File:Notepad icon.svg"/>
          <p:cNvPicPr preferRelativeResize="0"/>
          <p:nvPr/>
        </p:nvPicPr>
        <p:blipFill rotWithShape="1">
          <a:blip r:embed="rId3">
            <a:alphaModFix/>
          </a:blip>
          <a:srcRect/>
          <a:stretch/>
        </p:blipFill>
        <p:spPr>
          <a:xfrm>
            <a:off x="7159914" y="5393028"/>
            <a:ext cx="1145886" cy="1145886"/>
          </a:xfrm>
          <a:prstGeom prst="rect">
            <a:avLst/>
          </a:prstGeom>
          <a:noFill/>
          <a:ln>
            <a:noFill/>
          </a:ln>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endParaRPr/>
          </a:p>
        </p:txBody>
      </p:sp>
      <p:sp>
        <p:nvSpPr>
          <p:cNvPr id="144" name="Google Shape;144;p5"/>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SzPts val="2470"/>
              <a:buNone/>
            </a:pPr>
            <a:r>
              <a:rPr lang="en-US" b="1" dirty="0"/>
              <a:t>	</a:t>
            </a:r>
            <a:r>
              <a:rPr lang="en-US" b="1" dirty="0" err="1"/>
              <a:t>Crear</a:t>
            </a:r>
            <a:r>
              <a:rPr lang="en-US" b="1" dirty="0"/>
              <a:t> un Proyecto Java y usar la </a:t>
            </a:r>
            <a:r>
              <a:rPr lang="en-US" b="1" dirty="0" err="1"/>
              <a:t>implementación</a:t>
            </a:r>
            <a:r>
              <a:rPr lang="en-US" b="1" dirty="0"/>
              <a:t> </a:t>
            </a:r>
            <a:r>
              <a:rPr lang="en-US" b="1" dirty="0" err="1"/>
              <a:t>publicada</a:t>
            </a:r>
            <a:r>
              <a:rPr lang="en-US" b="1" dirty="0"/>
              <a:t> </a:t>
            </a:r>
            <a:r>
              <a:rPr lang="en-US" b="1" dirty="0" err="1"/>
              <a:t>en</a:t>
            </a:r>
            <a:r>
              <a:rPr lang="en-US" b="1" dirty="0"/>
              <a:t>:</a:t>
            </a:r>
            <a:endParaRPr dirty="0"/>
          </a:p>
          <a:p>
            <a:pPr marL="0" lvl="0" indent="0" algn="l" rtl="0">
              <a:spcBef>
                <a:spcPts val="520"/>
              </a:spcBef>
              <a:spcAft>
                <a:spcPts val="0"/>
              </a:spcAft>
              <a:buSzPts val="2470"/>
              <a:buNone/>
            </a:pPr>
            <a:endParaRPr b="1" dirty="0"/>
          </a:p>
          <a:p>
            <a:pPr marL="0" lvl="0" indent="0" algn="l" rtl="0">
              <a:spcBef>
                <a:spcPts val="520"/>
              </a:spcBef>
              <a:spcAft>
                <a:spcPts val="0"/>
              </a:spcAft>
              <a:buSzPts val="2470"/>
              <a:buNone/>
            </a:pPr>
            <a:r>
              <a:rPr lang="en-US" u="sng" dirty="0">
                <a:solidFill>
                  <a:schemeClr val="hlink"/>
                </a:solidFill>
                <a:hlinkClick r:id="rId3"/>
              </a:rPr>
              <a:t>https://github.com/phishman3579/java-algorithms-implementation/blob/master/src/com/jwetherell/algorithms/data_structures/BTree.java</a:t>
            </a:r>
            <a:endParaRPr dirty="0"/>
          </a:p>
          <a:p>
            <a:pPr marL="0" lvl="0" indent="0" algn="l" rtl="0">
              <a:spcBef>
                <a:spcPts val="520"/>
              </a:spcBef>
              <a:spcAft>
                <a:spcPts val="0"/>
              </a:spcAft>
              <a:buSzPts val="2470"/>
              <a:buNone/>
            </a:pPr>
            <a:endParaRPr dirty="0"/>
          </a:p>
          <a:p>
            <a:pPr marL="0" lvl="0" indent="0" algn="l" rtl="0">
              <a:spcBef>
                <a:spcPts val="520"/>
              </a:spcBef>
              <a:spcAft>
                <a:spcPts val="0"/>
              </a:spcAft>
              <a:buSzPts val="2470"/>
              <a:buNone/>
            </a:pPr>
            <a:r>
              <a:rPr lang="en-US" u="sng" dirty="0">
                <a:solidFill>
                  <a:schemeClr val="hlink"/>
                </a:solidFill>
                <a:hlinkClick r:id="rId4"/>
              </a:rPr>
              <a:t>https://github.com/phishman3579/java-algorithms-implementation/blob/master/src/com/jwetherell/algorithms/data_structures/interfaces/ITree.java</a:t>
            </a:r>
            <a:endParaRPr dirty="0"/>
          </a:p>
          <a:p>
            <a:pPr marL="0" lvl="0" indent="0" algn="l" rtl="0">
              <a:spcBef>
                <a:spcPts val="520"/>
              </a:spcBef>
              <a:spcAft>
                <a:spcPts val="0"/>
              </a:spcAft>
              <a:buSzPts val="2470"/>
              <a:buNone/>
            </a:pPr>
            <a:endParaRPr b="1" dirty="0"/>
          </a:p>
        </p:txBody>
      </p:sp>
      <p:sp>
        <p:nvSpPr>
          <p:cNvPr id="145" name="Google Shape;145;p5"/>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116</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6"/>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B tree</a:t>
            </a:r>
            <a:endParaRPr/>
          </a:p>
        </p:txBody>
      </p:sp>
      <p:sp>
        <p:nvSpPr>
          <p:cNvPr id="151" name="Google Shape;151;p6"/>
          <p:cNvSpPr txBox="1">
            <a:spLocks noGrp="1"/>
          </p:cNvSpPr>
          <p:nvPr>
            <p:ph type="body" idx="1"/>
          </p:nvPr>
        </p:nvSpPr>
        <p:spPr>
          <a:xfrm>
            <a:off x="457200" y="1935480"/>
            <a:ext cx="8229600" cy="4389120"/>
          </a:xfrm>
          <a:prstGeom prst="rect">
            <a:avLst/>
          </a:prstGeom>
          <a:noFill/>
          <a:ln>
            <a:noFill/>
          </a:ln>
        </p:spPr>
        <p:txBody>
          <a:bodyPr spcFirstLastPara="1" wrap="square" lIns="91425" tIns="45700" rIns="91425" bIns="45700" anchor="t" anchorCtr="0">
            <a:normAutofit fontScale="62500" lnSpcReduction="20000"/>
          </a:bodyPr>
          <a:lstStyle/>
          <a:p>
            <a:pPr marL="0" lvl="0" indent="0" algn="l" rtl="0">
              <a:spcBef>
                <a:spcPts val="0"/>
              </a:spcBef>
              <a:spcAft>
                <a:spcPts val="0"/>
              </a:spcAft>
              <a:buSzPct val="95000"/>
              <a:buNone/>
            </a:pPr>
            <a:r>
              <a:rPr lang="en-US" dirty="0" err="1"/>
              <a:t>Chequear</a:t>
            </a:r>
            <a:r>
              <a:rPr lang="en-US" dirty="0"/>
              <a:t> el </a:t>
            </a:r>
            <a:r>
              <a:rPr lang="en-US" dirty="0" err="1"/>
              <a:t>resultado</a:t>
            </a:r>
            <a:r>
              <a:rPr lang="en-US" dirty="0"/>
              <a:t> anterior, es </a:t>
            </a:r>
            <a:r>
              <a:rPr lang="en-US" dirty="0" err="1"/>
              <a:t>decir</a:t>
            </a:r>
            <a:r>
              <a:rPr lang="en-US" dirty="0"/>
              <a:t>:</a:t>
            </a:r>
            <a:endParaRPr dirty="0"/>
          </a:p>
          <a:p>
            <a:pPr marL="0" lvl="0" indent="0" algn="l" rtl="0">
              <a:spcBef>
                <a:spcPts val="325"/>
              </a:spcBef>
              <a:spcAft>
                <a:spcPts val="0"/>
              </a:spcAft>
              <a:buSzPct val="95000"/>
              <a:buNone/>
            </a:pPr>
            <a:endParaRPr dirty="0"/>
          </a:p>
          <a:p>
            <a:pPr marL="0" lvl="0" indent="0" algn="l" rtl="0">
              <a:spcBef>
                <a:spcPts val="325"/>
              </a:spcBef>
              <a:spcAft>
                <a:spcPts val="0"/>
              </a:spcAft>
              <a:buSzPct val="95000"/>
              <a:buNone/>
            </a:pPr>
            <a:r>
              <a:rPr lang="en-US" b="1" dirty="0"/>
              <a:t>public class Test {</a:t>
            </a:r>
            <a:endParaRPr dirty="0"/>
          </a:p>
          <a:p>
            <a:pPr marL="0" lvl="0" indent="0" algn="l" rtl="0">
              <a:spcBef>
                <a:spcPts val="325"/>
              </a:spcBef>
              <a:spcAft>
                <a:spcPts val="0"/>
              </a:spcAft>
              <a:buSzPct val="95000"/>
              <a:buNone/>
            </a:pPr>
            <a:endParaRPr dirty="0"/>
          </a:p>
          <a:p>
            <a:pPr marL="0" lvl="0" indent="0" algn="l" rtl="0">
              <a:spcBef>
                <a:spcPts val="325"/>
              </a:spcBef>
              <a:spcAft>
                <a:spcPts val="0"/>
              </a:spcAft>
              <a:buSzPct val="95000"/>
              <a:buNone/>
            </a:pPr>
            <a:r>
              <a:rPr lang="en-US" b="1" dirty="0"/>
              <a:t>   public static void main(String[] </a:t>
            </a:r>
            <a:r>
              <a:rPr lang="en-US" b="1" dirty="0" err="1"/>
              <a:t>args</a:t>
            </a:r>
            <a:r>
              <a:rPr lang="en-US" b="1" dirty="0"/>
              <a:t>) {</a:t>
            </a:r>
            <a:endParaRPr dirty="0"/>
          </a:p>
          <a:p>
            <a:pPr marL="0" lvl="0" indent="0" algn="l" rtl="0">
              <a:spcBef>
                <a:spcPts val="325"/>
              </a:spcBef>
              <a:spcAft>
                <a:spcPts val="0"/>
              </a:spcAft>
              <a:buSzPct val="95000"/>
              <a:buNone/>
            </a:pPr>
            <a:r>
              <a:rPr lang="en-US" dirty="0"/>
              <a:t>    </a:t>
            </a:r>
            <a:r>
              <a:rPr lang="en-US" dirty="0" err="1"/>
              <a:t>BTree</a:t>
            </a:r>
            <a:r>
              <a:rPr lang="en-US" dirty="0"/>
              <a:t>&lt;Integer&gt; </a:t>
            </a:r>
            <a:r>
              <a:rPr lang="en-US" dirty="0" err="1"/>
              <a:t>st</a:t>
            </a:r>
            <a:r>
              <a:rPr lang="en-US" dirty="0"/>
              <a:t> = </a:t>
            </a:r>
            <a:r>
              <a:rPr lang="en-US" b="1" dirty="0"/>
              <a:t>new </a:t>
            </a:r>
            <a:r>
              <a:rPr lang="en-US" b="1" dirty="0" err="1"/>
              <a:t>BTree</a:t>
            </a:r>
            <a:r>
              <a:rPr lang="en-US" b="1" dirty="0"/>
              <a:t>&lt;&gt;(2);</a:t>
            </a:r>
            <a:endParaRPr dirty="0"/>
          </a:p>
          <a:p>
            <a:pPr marL="0" lvl="0" indent="0" algn="l" rtl="0">
              <a:spcBef>
                <a:spcPts val="325"/>
              </a:spcBef>
              <a:spcAft>
                <a:spcPts val="0"/>
              </a:spcAft>
              <a:buSzPct val="95000"/>
              <a:buNone/>
            </a:pPr>
            <a:r>
              <a:rPr lang="en-US" dirty="0"/>
              <a:t> </a:t>
            </a:r>
            <a:endParaRPr dirty="0"/>
          </a:p>
          <a:p>
            <a:pPr marL="0" lvl="0" indent="0" algn="l" rtl="0">
              <a:spcBef>
                <a:spcPts val="325"/>
              </a:spcBef>
              <a:spcAft>
                <a:spcPts val="0"/>
              </a:spcAft>
              <a:buSzPct val="95000"/>
              <a:buNone/>
            </a:pPr>
            <a:r>
              <a:rPr lang="en-US" dirty="0"/>
              <a:t>    </a:t>
            </a:r>
            <a:r>
              <a:rPr lang="en-US" b="1" dirty="0"/>
              <a:t>for(int rec= 0; rec &lt; 20; rec++)</a:t>
            </a:r>
            <a:endParaRPr dirty="0"/>
          </a:p>
          <a:p>
            <a:pPr marL="0" lvl="0" indent="0" algn="l" rtl="0">
              <a:spcBef>
                <a:spcPts val="325"/>
              </a:spcBef>
              <a:spcAft>
                <a:spcPts val="0"/>
              </a:spcAft>
              <a:buSzPct val="95000"/>
              <a:buNone/>
            </a:pPr>
            <a:r>
              <a:rPr lang="en-US" dirty="0"/>
              <a:t>    {</a:t>
            </a:r>
            <a:endParaRPr dirty="0"/>
          </a:p>
          <a:p>
            <a:pPr marL="0" lvl="0" indent="0" algn="l" rtl="0">
              <a:spcBef>
                <a:spcPts val="325"/>
              </a:spcBef>
              <a:spcAft>
                <a:spcPts val="0"/>
              </a:spcAft>
              <a:buSzPct val="95000"/>
              <a:buNone/>
            </a:pPr>
            <a:r>
              <a:rPr lang="en-US" dirty="0"/>
              <a:t>      </a:t>
            </a:r>
            <a:r>
              <a:rPr lang="en-US" dirty="0" err="1"/>
              <a:t>st.add</a:t>
            </a:r>
            <a:r>
              <a:rPr lang="en-US" dirty="0"/>
              <a:t>(rec);</a:t>
            </a:r>
            <a:endParaRPr dirty="0"/>
          </a:p>
          <a:p>
            <a:pPr marL="0" lvl="0" indent="0" algn="l" rtl="0">
              <a:spcBef>
                <a:spcPts val="325"/>
              </a:spcBef>
              <a:spcAft>
                <a:spcPts val="0"/>
              </a:spcAft>
              <a:buSzPct val="95000"/>
              <a:buNone/>
            </a:pPr>
            <a:r>
              <a:rPr lang="en-US" dirty="0"/>
              <a:t>      </a:t>
            </a:r>
            <a:r>
              <a:rPr lang="en-US" dirty="0" err="1"/>
              <a:t>System.</a:t>
            </a:r>
            <a:r>
              <a:rPr lang="en-US" b="1" i="1" dirty="0" err="1"/>
              <a:t>out.println</a:t>
            </a:r>
            <a:r>
              <a:rPr lang="en-US" b="1" i="1" dirty="0"/>
              <a:t>( </a:t>
            </a:r>
            <a:r>
              <a:rPr lang="en-US" b="1" i="1" dirty="0" err="1"/>
              <a:t>st.toString</a:t>
            </a:r>
            <a:r>
              <a:rPr lang="en-US" b="1" i="1" dirty="0"/>
              <a:t>() );</a:t>
            </a:r>
            <a:endParaRPr dirty="0"/>
          </a:p>
          <a:p>
            <a:pPr marL="0" lvl="0" indent="0" algn="l" rtl="0">
              <a:spcBef>
                <a:spcPts val="325"/>
              </a:spcBef>
              <a:spcAft>
                <a:spcPts val="0"/>
              </a:spcAft>
              <a:buSzPct val="95000"/>
              <a:buNone/>
            </a:pPr>
            <a:endParaRPr dirty="0"/>
          </a:p>
          <a:p>
            <a:pPr marL="0" lvl="0" indent="0" algn="l" rtl="0">
              <a:spcBef>
                <a:spcPts val="325"/>
              </a:spcBef>
              <a:spcAft>
                <a:spcPts val="0"/>
              </a:spcAft>
              <a:buSzPct val="95000"/>
              <a:buNone/>
            </a:pPr>
            <a:r>
              <a:rPr lang="en-US" dirty="0"/>
              <a:t>     </a:t>
            </a:r>
            <a:r>
              <a:rPr lang="en-US" dirty="0" err="1"/>
              <a:t>System.</a:t>
            </a:r>
            <a:r>
              <a:rPr lang="en-US" b="1" i="1" dirty="0" err="1"/>
              <a:t>out.println</a:t>
            </a:r>
            <a:r>
              <a:rPr lang="en-US" b="1" i="1" dirty="0"/>
              <a:t>("....");</a:t>
            </a:r>
            <a:endParaRPr dirty="0"/>
          </a:p>
          <a:p>
            <a:pPr marL="0" lvl="0" indent="0" algn="l" rtl="0">
              <a:spcBef>
                <a:spcPts val="325"/>
              </a:spcBef>
              <a:spcAft>
                <a:spcPts val="0"/>
              </a:spcAft>
              <a:buSzPct val="95000"/>
              <a:buNone/>
            </a:pPr>
            <a:endParaRPr dirty="0"/>
          </a:p>
          <a:p>
            <a:pPr marL="0" lvl="0" indent="0" algn="l" rtl="0">
              <a:spcBef>
                <a:spcPts val="325"/>
              </a:spcBef>
              <a:spcAft>
                <a:spcPts val="0"/>
              </a:spcAft>
              <a:buSzPct val="95000"/>
              <a:buNone/>
            </a:pPr>
            <a:r>
              <a:rPr lang="en-US" dirty="0"/>
              <a:t>     }</a:t>
            </a:r>
            <a:endParaRPr dirty="0"/>
          </a:p>
          <a:p>
            <a:pPr marL="0" lvl="0" indent="0" algn="l" rtl="0">
              <a:spcBef>
                <a:spcPts val="325"/>
              </a:spcBef>
              <a:spcAft>
                <a:spcPts val="0"/>
              </a:spcAft>
              <a:buSzPct val="95000"/>
              <a:buNone/>
            </a:pPr>
            <a:r>
              <a:rPr lang="en-US" dirty="0"/>
              <a:t>  }</a:t>
            </a:r>
            <a:endParaRPr dirty="0"/>
          </a:p>
          <a:p>
            <a:pPr marL="0" lvl="0" indent="0" algn="l" rtl="0">
              <a:spcBef>
                <a:spcPts val="325"/>
              </a:spcBef>
              <a:spcAft>
                <a:spcPts val="0"/>
              </a:spcAft>
              <a:buSzPct val="95000"/>
              <a:buNone/>
            </a:pPr>
            <a:r>
              <a:rPr lang="en-US" dirty="0"/>
              <a:t>}</a:t>
            </a:r>
            <a:endParaRPr dirty="0"/>
          </a:p>
        </p:txBody>
      </p:sp>
      <p:sp>
        <p:nvSpPr>
          <p:cNvPr id="152" name="Google Shape;152;p6"/>
          <p:cNvSpPr txBox="1">
            <a:spLocks noGrp="1"/>
          </p:cNvSpPr>
          <p:nvPr>
            <p:ph type="sldNum" idx="12"/>
          </p:nvPr>
        </p:nvSpPr>
        <p:spPr>
          <a:xfrm>
            <a:off x="7924800" y="6356352"/>
            <a:ext cx="762000" cy="365125"/>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117</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g17647bd80a2_0_0"/>
          <p:cNvSpPr txBox="1">
            <a:spLocks noGrp="1"/>
          </p:cNvSpPr>
          <p:nvPr>
            <p:ph type="title"/>
          </p:nvPr>
        </p:nvSpPr>
        <p:spPr>
          <a:xfrm>
            <a:off x="457200" y="704088"/>
            <a:ext cx="8229600" cy="1143000"/>
          </a:xfrm>
          <a:prstGeom prst="rect">
            <a:avLst/>
          </a:prstGeom>
          <a:noFill/>
          <a:ln>
            <a:noFill/>
          </a:ln>
        </p:spPr>
        <p:txBody>
          <a:bodyPr spcFirstLastPara="1" wrap="square" lIns="0" tIns="45700" rIns="0" bIns="0" anchor="b" anchorCtr="0">
            <a:normAutofit/>
          </a:bodyPr>
          <a:lstStyle/>
          <a:p>
            <a:pPr marL="0" lvl="0" indent="0" algn="l" rtl="0">
              <a:spcBef>
                <a:spcPts val="0"/>
              </a:spcBef>
              <a:spcAft>
                <a:spcPts val="0"/>
              </a:spcAft>
              <a:buClr>
                <a:schemeClr val="dk2"/>
              </a:buClr>
              <a:buSzPts val="5000"/>
              <a:buFont typeface="Century Gothic"/>
              <a:buNone/>
            </a:pPr>
            <a:r>
              <a:rPr lang="en-US"/>
              <a:t>Resultado</a:t>
            </a:r>
            <a:endParaRPr/>
          </a:p>
        </p:txBody>
      </p:sp>
      <p:sp>
        <p:nvSpPr>
          <p:cNvPr id="158" name="Google Shape;158;g17647bd80a2_0_0"/>
          <p:cNvSpPr txBox="1">
            <a:spLocks noGrp="1"/>
          </p:cNvSpPr>
          <p:nvPr>
            <p:ph type="body" idx="1"/>
          </p:nvPr>
        </p:nvSpPr>
        <p:spPr>
          <a:xfrm>
            <a:off x="457200" y="1935480"/>
            <a:ext cx="8229600" cy="43890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spcBef>
                <a:spcPts val="325"/>
              </a:spcBef>
              <a:spcAft>
                <a:spcPts val="0"/>
              </a:spcAft>
              <a:buClr>
                <a:schemeClr val="dk1"/>
              </a:buClr>
              <a:buSzPts val="1100"/>
              <a:buFont typeface="Arial"/>
              <a:buNone/>
            </a:pPr>
            <a:r>
              <a:rPr lang="en-US"/>
              <a:t>....</a:t>
            </a:r>
            <a:endParaRPr/>
          </a:p>
          <a:p>
            <a:pPr marL="0" lvl="0" indent="0" algn="l" rtl="0">
              <a:spcBef>
                <a:spcPts val="325"/>
              </a:spcBef>
              <a:spcAft>
                <a:spcPts val="0"/>
              </a:spcAft>
              <a:buClr>
                <a:schemeClr val="dk1"/>
              </a:buClr>
              <a:buSzPts val="1100"/>
              <a:buFont typeface="Arial"/>
              <a:buNone/>
            </a:pPr>
            <a:r>
              <a:rPr lang="en-US"/>
              <a:t>└── 8</a:t>
            </a:r>
            <a:endParaRPr/>
          </a:p>
          <a:p>
            <a:pPr marL="0" lvl="0" indent="0" algn="l" rtl="0">
              <a:spcBef>
                <a:spcPts val="325"/>
              </a:spcBef>
              <a:spcAft>
                <a:spcPts val="0"/>
              </a:spcAft>
              <a:buClr>
                <a:schemeClr val="dk1"/>
              </a:buClr>
              <a:buSzPts val="1100"/>
              <a:buFont typeface="Arial"/>
              <a:buNone/>
            </a:pPr>
            <a:r>
              <a:rPr lang="en-US"/>
              <a:t>    ├── 2, 5</a:t>
            </a:r>
            <a:endParaRPr/>
          </a:p>
          <a:p>
            <a:pPr marL="0" lvl="0" indent="0" algn="l" rtl="0">
              <a:spcBef>
                <a:spcPts val="325"/>
              </a:spcBef>
              <a:spcAft>
                <a:spcPts val="0"/>
              </a:spcAft>
              <a:buClr>
                <a:schemeClr val="dk1"/>
              </a:buClr>
              <a:buSzPts val="1100"/>
              <a:buFont typeface="Arial"/>
              <a:buNone/>
            </a:pPr>
            <a:r>
              <a:rPr lang="en-US"/>
              <a:t>    │   ├── 0, 1</a:t>
            </a:r>
            <a:endParaRPr/>
          </a:p>
          <a:p>
            <a:pPr marL="0" lvl="0" indent="0" algn="l" rtl="0">
              <a:spcBef>
                <a:spcPts val="325"/>
              </a:spcBef>
              <a:spcAft>
                <a:spcPts val="0"/>
              </a:spcAft>
              <a:buClr>
                <a:schemeClr val="dk1"/>
              </a:buClr>
              <a:buSzPts val="1100"/>
              <a:buFont typeface="Arial"/>
              <a:buNone/>
            </a:pPr>
            <a:r>
              <a:rPr lang="en-US"/>
              <a:t>    │   ├── 3, 4</a:t>
            </a:r>
            <a:endParaRPr/>
          </a:p>
          <a:p>
            <a:pPr marL="0" lvl="0" indent="0" algn="l" rtl="0">
              <a:spcBef>
                <a:spcPts val="325"/>
              </a:spcBef>
              <a:spcAft>
                <a:spcPts val="0"/>
              </a:spcAft>
              <a:buClr>
                <a:schemeClr val="dk1"/>
              </a:buClr>
              <a:buSzPts val="1100"/>
              <a:buFont typeface="Arial"/>
              <a:buNone/>
            </a:pPr>
            <a:r>
              <a:rPr lang="en-US"/>
              <a:t>    │   └── 6, 7</a:t>
            </a:r>
            <a:endParaRPr/>
          </a:p>
          <a:p>
            <a:pPr marL="0" lvl="0" indent="0" algn="l" rtl="0">
              <a:spcBef>
                <a:spcPts val="325"/>
              </a:spcBef>
              <a:spcAft>
                <a:spcPts val="0"/>
              </a:spcAft>
              <a:buClr>
                <a:schemeClr val="dk1"/>
              </a:buClr>
              <a:buSzPts val="1100"/>
              <a:buFont typeface="Arial"/>
              <a:buNone/>
            </a:pPr>
            <a:r>
              <a:rPr lang="en-US"/>
              <a:t>    └── 11, 14, 17</a:t>
            </a:r>
            <a:endParaRPr/>
          </a:p>
          <a:p>
            <a:pPr marL="0" lvl="0" indent="0" algn="l" rtl="0">
              <a:spcBef>
                <a:spcPts val="325"/>
              </a:spcBef>
              <a:spcAft>
                <a:spcPts val="0"/>
              </a:spcAft>
              <a:buClr>
                <a:schemeClr val="dk1"/>
              </a:buClr>
              <a:buSzPts val="1100"/>
              <a:buFont typeface="Arial"/>
              <a:buNone/>
            </a:pPr>
            <a:r>
              <a:rPr lang="en-US"/>
              <a:t>        ├── 9, 10</a:t>
            </a:r>
            <a:endParaRPr/>
          </a:p>
          <a:p>
            <a:pPr marL="0" lvl="0" indent="0" algn="l" rtl="0">
              <a:spcBef>
                <a:spcPts val="325"/>
              </a:spcBef>
              <a:spcAft>
                <a:spcPts val="0"/>
              </a:spcAft>
              <a:buClr>
                <a:schemeClr val="dk1"/>
              </a:buClr>
              <a:buSzPts val="1100"/>
              <a:buFont typeface="Arial"/>
              <a:buNone/>
            </a:pPr>
            <a:r>
              <a:rPr lang="en-US"/>
              <a:t>        ├── 12, 13</a:t>
            </a:r>
            <a:endParaRPr/>
          </a:p>
          <a:p>
            <a:pPr marL="0" lvl="0" indent="0" algn="l" rtl="0">
              <a:spcBef>
                <a:spcPts val="325"/>
              </a:spcBef>
              <a:spcAft>
                <a:spcPts val="0"/>
              </a:spcAft>
              <a:buClr>
                <a:schemeClr val="dk1"/>
              </a:buClr>
              <a:buSzPts val="1100"/>
              <a:buFont typeface="Arial"/>
              <a:buNone/>
            </a:pPr>
            <a:r>
              <a:rPr lang="en-US"/>
              <a:t>        ├── 15, 16</a:t>
            </a:r>
            <a:endParaRPr/>
          </a:p>
          <a:p>
            <a:pPr marL="0" lvl="0" indent="0" algn="l" rtl="0">
              <a:spcBef>
                <a:spcPts val="325"/>
              </a:spcBef>
              <a:spcAft>
                <a:spcPts val="0"/>
              </a:spcAft>
              <a:buClr>
                <a:schemeClr val="dk1"/>
              </a:buClr>
              <a:buSzPts val="1100"/>
              <a:buFont typeface="Arial"/>
              <a:buNone/>
            </a:pPr>
            <a:r>
              <a:rPr lang="en-US"/>
              <a:t>        └── 18, 19</a:t>
            </a:r>
            <a:endParaRPr/>
          </a:p>
          <a:p>
            <a:pPr marL="0" lvl="0" indent="0" algn="l" rtl="0">
              <a:spcBef>
                <a:spcPts val="325"/>
              </a:spcBef>
              <a:spcAft>
                <a:spcPts val="0"/>
              </a:spcAft>
              <a:buSzPts val="2470"/>
              <a:buNone/>
            </a:pPr>
            <a:endParaRPr/>
          </a:p>
        </p:txBody>
      </p:sp>
      <p:sp>
        <p:nvSpPr>
          <p:cNvPr id="159" name="Google Shape;159;g17647bd80a2_0_0"/>
          <p:cNvSpPr txBox="1">
            <a:spLocks noGrp="1"/>
          </p:cNvSpPr>
          <p:nvPr>
            <p:ph type="sldNum" idx="12"/>
          </p:nvPr>
        </p:nvSpPr>
        <p:spPr>
          <a:xfrm>
            <a:off x="7924800" y="6356352"/>
            <a:ext cx="762000" cy="365100"/>
          </a:xfrm>
          <a:prstGeom prst="rect">
            <a:avLst/>
          </a:prstGeom>
          <a:noFill/>
          <a:ln>
            <a:noFill/>
          </a:ln>
        </p:spPr>
        <p:txBody>
          <a:bodyPr spcFirstLastPara="1" wrap="square" lIns="0" tIns="0" rIns="0" bIns="0" anchor="b" anchorCtr="0">
            <a:noAutofit/>
          </a:bodyPr>
          <a:lstStyle/>
          <a:p>
            <a:pPr marL="0" lvl="0" indent="0" algn="r" rtl="0">
              <a:spcBef>
                <a:spcPts val="0"/>
              </a:spcBef>
              <a:spcAft>
                <a:spcPts val="0"/>
              </a:spcAft>
              <a:buNone/>
            </a:pPr>
            <a:fld id="{00000000-1234-1234-1234-123412341234}" type="slidenum">
              <a:rPr lang="en-US"/>
              <a:t>118</a:t>
            </a:fld>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119</a:t>
            </a:fld>
            <a:endParaRPr lang="en-US" dirty="0"/>
          </a:p>
        </p:txBody>
      </p:sp>
    </p:spTree>
    <p:extLst>
      <p:ext uri="{BB962C8B-B14F-4D97-AF65-F5344CB8AC3E}">
        <p14:creationId xmlns:p14="http://schemas.microsoft.com/office/powerpoint/2010/main" val="3505392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lgn="just">
              <a:buNone/>
            </a:pPr>
            <a:r>
              <a:rPr lang="en-US" dirty="0" err="1"/>
              <a:t>Ej</a:t>
            </a:r>
            <a:r>
              <a:rPr lang="en-US" dirty="0"/>
              <a:t>: </a:t>
            </a:r>
            <a:r>
              <a:rPr lang="en-US" dirty="0" err="1"/>
              <a:t>es</a:t>
            </a:r>
            <a:r>
              <a:rPr lang="en-US" dirty="0"/>
              <a:t> AVL (</a:t>
            </a:r>
            <a:r>
              <a:rPr lang="en-US" dirty="0" err="1"/>
              <a:t>aunque</a:t>
            </a:r>
            <a:r>
              <a:rPr lang="en-US" dirty="0"/>
              <a:t> no </a:t>
            </a:r>
            <a:r>
              <a:rPr lang="en-US" dirty="0" err="1"/>
              <a:t>es</a:t>
            </a:r>
            <a:r>
              <a:rPr lang="en-US" dirty="0"/>
              <a:t> </a:t>
            </a:r>
            <a:r>
              <a:rPr lang="en-US" dirty="0" err="1"/>
              <a:t>completo</a:t>
            </a:r>
            <a:r>
              <a:rPr lang="en-US" dirty="0"/>
              <a:t>) </a:t>
            </a:r>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12</a:t>
            </a:fld>
            <a:endParaRPr lang="en-US"/>
          </a:p>
        </p:txBody>
      </p:sp>
      <p:sp>
        <p:nvSpPr>
          <p:cNvPr id="6" name="Oval 5"/>
          <p:cNvSpPr/>
          <p:nvPr/>
        </p:nvSpPr>
        <p:spPr>
          <a:xfrm>
            <a:off x="7525434" y="3542766"/>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844454" y="42341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29</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11" name="Oval 10"/>
          <p:cNvSpPr/>
          <p:nvPr/>
        </p:nvSpPr>
        <p:spPr>
          <a:xfrm>
            <a:off x="6648103" y="307321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6470437" y="493826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7898139" y="3945954"/>
            <a:ext cx="220635" cy="28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6" idx="0"/>
          </p:cNvCxnSpPr>
          <p:nvPr/>
        </p:nvCxnSpPr>
        <p:spPr>
          <a:xfrm>
            <a:off x="7196743" y="3275687"/>
            <a:ext cx="603011" cy="26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2695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err="1"/>
              <a:t>Operación</a:t>
            </a:r>
            <a:r>
              <a:rPr lang="en-US" b="1" dirty="0"/>
              <a:t> de </a:t>
            </a:r>
            <a:r>
              <a:rPr lang="en-US" b="1" dirty="0" err="1"/>
              <a:t>Borrado</a:t>
            </a:r>
            <a:endParaRPr lang="en-US" b="1" dirty="0"/>
          </a:p>
          <a:p>
            <a:pPr lvl="0"/>
            <a:r>
              <a:rPr lang="es-AR" dirty="0"/>
              <a:t>Si no encuentra en un nodo hoja, se lo reemplaza por una clave lexicográficamente adyacente, por ejemplo el </a:t>
            </a:r>
            <a:r>
              <a:rPr lang="es-AR" dirty="0">
                <a:highlight>
                  <a:srgbClr val="FFFF00"/>
                </a:highlight>
              </a:rPr>
              <a:t>sucesor in </a:t>
            </a:r>
            <a:r>
              <a:rPr lang="es-AR" dirty="0" err="1">
                <a:highlight>
                  <a:srgbClr val="FFFF00"/>
                </a:highlight>
              </a:rPr>
              <a:t>order</a:t>
            </a:r>
            <a:r>
              <a:rPr lang="es-AR" dirty="0">
                <a:highlight>
                  <a:srgbClr val="FFFF00"/>
                </a:highlight>
              </a:rPr>
              <a:t> y se lo elimina de dicha hoja</a:t>
            </a:r>
            <a:r>
              <a:rPr lang="es-AR" dirty="0"/>
              <a:t>. Si fuera hoja se lo elimina directamente.</a:t>
            </a:r>
          </a:p>
          <a:p>
            <a:pPr lvl="0"/>
            <a:r>
              <a:rPr lang="es-AR" dirty="0"/>
              <a:t>Luego, para la hoja que colaboró el borrado se analiza si cumple las condiciones de árbol B de orden N. Si ha quedado en rojo (tiene menos elementos que los permitidos), se une dicho nodo con su hermano y medio antecesor (el cual es eliminado del nodo al cual pertenece, porque acude en ayuda de su hijo) armando un sólo nodo. Se verifica si cumple las condiciones de árbol B de orden N, y sino se lo </a:t>
            </a:r>
            <a:r>
              <a:rPr lang="es-AR" dirty="0" err="1"/>
              <a:t>particiona</a:t>
            </a:r>
            <a:r>
              <a:rPr lang="es-AR" dirty="0"/>
              <a:t> subiendo el elemento del medio. Después se analiza qué sucede con el nodo donde estaba su medio antecesor, y se sigue el proceso recurrentemente hasta llegar a la raíz.</a:t>
            </a:r>
          </a:p>
          <a:p>
            <a:pPr marL="0" indent="0">
              <a:buNone/>
            </a:pPr>
            <a:endParaRPr lang="es-AR" b="1" dirty="0"/>
          </a:p>
        </p:txBody>
      </p:sp>
      <p:sp>
        <p:nvSpPr>
          <p:cNvPr id="4" name="Slide Number Placeholder 3"/>
          <p:cNvSpPr>
            <a:spLocks noGrp="1"/>
          </p:cNvSpPr>
          <p:nvPr>
            <p:ph type="sldNum" sz="quarter" idx="12"/>
          </p:nvPr>
        </p:nvSpPr>
        <p:spPr/>
        <p:txBody>
          <a:bodyPr/>
          <a:lstStyle/>
          <a:p>
            <a:fld id="{401CF334-2D5C-4859-84A6-CA7E6E43FAEB}" type="slidenum">
              <a:rPr lang="en-US" smtClean="0"/>
              <a:t>120</a:t>
            </a:fld>
            <a:endParaRPr lang="en-US"/>
          </a:p>
        </p:txBody>
      </p:sp>
    </p:spTree>
    <p:extLst>
      <p:ext uri="{BB962C8B-B14F-4D97-AF65-F5344CB8AC3E}">
        <p14:creationId xmlns:p14="http://schemas.microsoft.com/office/powerpoint/2010/main" val="321482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5C – </a:t>
            </a:r>
            <a:r>
              <a:rPr lang="es-419" dirty="0" err="1"/>
              <a:t>Ejer</a:t>
            </a:r>
            <a:r>
              <a:rPr lang="es-419" dirty="0"/>
              <a:t> 12</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121</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11870358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Dado el ultimo </a:t>
            </a:r>
            <a:r>
              <a:rPr lang="en-US" dirty="0" err="1"/>
              <a:t>árbol</a:t>
            </a:r>
            <a:r>
              <a:rPr lang="en-US" dirty="0"/>
              <a:t> de </a:t>
            </a:r>
            <a:r>
              <a:rPr lang="en-US" dirty="0" err="1"/>
              <a:t>Orden</a:t>
            </a:r>
            <a:r>
              <a:rPr lang="en-US" dirty="0"/>
              <a:t> 1 </a:t>
            </a:r>
            <a:r>
              <a:rPr lang="en-US" dirty="0" err="1"/>
              <a:t>obtenido</a:t>
            </a:r>
            <a:r>
              <a:rPr lang="en-US" dirty="0"/>
              <a:t>, </a:t>
            </a:r>
            <a:r>
              <a:rPr lang="en-US" dirty="0" err="1"/>
              <a:t>eliminar</a:t>
            </a:r>
            <a:r>
              <a:rPr lang="en-US" dirty="0"/>
              <a:t> 200, 220, 50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122</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3476" y="3303376"/>
            <a:ext cx="7071324" cy="2339777"/>
          </a:xfrm>
          <a:prstGeom prst="rect">
            <a:avLst/>
          </a:prstGeom>
        </p:spPr>
      </p:pic>
    </p:spTree>
    <p:extLst>
      <p:ext uri="{BB962C8B-B14F-4D97-AF65-F5344CB8AC3E}">
        <p14:creationId xmlns:p14="http://schemas.microsoft.com/office/powerpoint/2010/main" val="1685236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85000" lnSpcReduction="20000"/>
          </a:bodyPr>
          <a:lstStyle/>
          <a:p>
            <a:r>
              <a:rPr lang="en-US" dirty="0" err="1"/>
              <a:t>Eliminar</a:t>
            </a:r>
            <a:r>
              <a:rPr lang="en-US" dirty="0"/>
              <a:t> 200</a:t>
            </a:r>
          </a:p>
          <a:p>
            <a:pPr marL="0" indent="0">
              <a:buNone/>
            </a:pPr>
            <a:r>
              <a:rPr lang="es-AR" dirty="0"/>
              <a:t>Como el nodo que contenía al 200  </a:t>
            </a:r>
            <a:r>
              <a:rPr lang="es-AR" b="1" dirty="0"/>
              <a:t>queda en rojo</a:t>
            </a:r>
            <a:r>
              <a:rPr lang="es-AR" i="1" dirty="0"/>
              <a:t>,</a:t>
            </a:r>
            <a:r>
              <a:rPr lang="es-AR" dirty="0"/>
              <a:t> se une con su hermano y baja su medio antecesor formando un solo nodo (220, 240), que se transforma en un nodo de árbol B de orden 1.</a:t>
            </a:r>
          </a:p>
          <a:p>
            <a:pPr marL="0" indent="0">
              <a:buNone/>
            </a:pPr>
            <a:r>
              <a:rPr lang="es-AR" dirty="0"/>
              <a:t> </a:t>
            </a:r>
          </a:p>
          <a:p>
            <a:pPr marL="0" indent="0">
              <a:buNone/>
            </a:pPr>
            <a:r>
              <a:rPr lang="es-AR" dirty="0"/>
              <a:t> 	Pero el nodo donde estaba el medio antecesor 220  </a:t>
            </a:r>
            <a:r>
              <a:rPr lang="es-AR" b="1" dirty="0"/>
              <a:t>queda en rojo, </a:t>
            </a:r>
            <a:r>
              <a:rPr lang="es-AR" dirty="0"/>
              <a:t>entonces se une con su hermano y baja el medio antecesor formando un solo nodo (150, 180).  ¿Es éste un nodo de un árbol B de orden 1?   Sí, pero ¿qué pasa con el nodo donde estaba el medio antecesor? </a:t>
            </a:r>
            <a:r>
              <a:rPr lang="es-AR" b="1" dirty="0"/>
              <a:t>Queda en rojo !!!   </a:t>
            </a:r>
            <a:r>
              <a:rPr lang="es-AR" dirty="0"/>
              <a:t>Entonces se une con su hermano y baja el medio antecesor formando un solo nodo (50, 130).  Es éste un nodo de árbol B de orden 1 ? Sí.  </a:t>
            </a:r>
          </a:p>
          <a:p>
            <a:pPr marL="0" indent="0">
              <a:buNone/>
            </a:pPr>
            <a:endParaRPr lang="es-AR" dirty="0"/>
          </a:p>
          <a:p>
            <a:pPr marL="0" indent="0">
              <a:buNone/>
            </a:pPr>
            <a:r>
              <a:rPr lang="es-AR" dirty="0"/>
              <a:t>El árbol B, después de la eliminación del 200, queda así:</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123</a:t>
            </a:fld>
            <a:endParaRPr lang="en-US"/>
          </a:p>
        </p:txBody>
      </p:sp>
    </p:spTree>
    <p:extLst>
      <p:ext uri="{BB962C8B-B14F-4D97-AF65-F5344CB8AC3E}">
        <p14:creationId xmlns:p14="http://schemas.microsoft.com/office/powerpoint/2010/main" val="2658711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124</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6338" y="592055"/>
            <a:ext cx="7071324" cy="2339777"/>
          </a:xfrm>
          <a:prstGeom prst="rect">
            <a:avLst/>
          </a:prstGeom>
        </p:spPr>
      </p:pic>
      <p:sp>
        <p:nvSpPr>
          <p:cNvPr id="3" name="Flecha abajo 2"/>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200</a:t>
            </a:r>
            <a:endParaRPr lang="es-MX" dirty="0"/>
          </a:p>
        </p:txBody>
      </p:sp>
    </p:spTree>
    <p:extLst>
      <p:ext uri="{BB962C8B-B14F-4D97-AF65-F5344CB8AC3E}">
        <p14:creationId xmlns:p14="http://schemas.microsoft.com/office/powerpoint/2010/main" val="1208072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125</a:t>
            </a:fld>
            <a:endParaRPr lang="en-US"/>
          </a:p>
        </p:txBody>
      </p:sp>
      <p:pic>
        <p:nvPicPr>
          <p:cNvPr id="5" name="Picture 4"/>
          <p:cNvPicPr>
            <a:picLocks noChangeAspect="1"/>
          </p:cNvPicPr>
          <p:nvPr/>
        </p:nvPicPr>
        <p:blipFill>
          <a:blip r:embed="rId2"/>
          <a:stretch>
            <a:fillRect/>
          </a:stretch>
        </p:blipFill>
        <p:spPr>
          <a:xfrm>
            <a:off x="1036338" y="4019415"/>
            <a:ext cx="7496899" cy="2174557"/>
          </a:xfrm>
          <a:prstGeom prst="rect">
            <a:avLst/>
          </a:prstGeom>
        </p:spPr>
      </p:pic>
      <p:pic>
        <p:nvPicPr>
          <p:cNvPr id="6"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6338" y="592055"/>
            <a:ext cx="7071324" cy="2339777"/>
          </a:xfrm>
          <a:prstGeom prst="rect">
            <a:avLst/>
          </a:prstGeom>
        </p:spPr>
      </p:pic>
      <p:sp>
        <p:nvSpPr>
          <p:cNvPr id="3" name="Flecha abajo 2"/>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200</a:t>
            </a:r>
            <a:endParaRPr lang="es-MX" dirty="0"/>
          </a:p>
        </p:txBody>
      </p:sp>
    </p:spTree>
    <p:extLst>
      <p:ext uri="{BB962C8B-B14F-4D97-AF65-F5344CB8AC3E}">
        <p14:creationId xmlns:p14="http://schemas.microsoft.com/office/powerpoint/2010/main" val="3689708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126</a:t>
            </a:fld>
            <a:endParaRPr lang="en-US"/>
          </a:p>
        </p:txBody>
      </p:sp>
      <p:sp>
        <p:nvSpPr>
          <p:cNvPr id="3" name="Flecha abajo 2"/>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220</a:t>
            </a:r>
            <a:endParaRPr lang="es-MX" dirty="0"/>
          </a:p>
        </p:txBody>
      </p:sp>
      <p:pic>
        <p:nvPicPr>
          <p:cNvPr id="8" name="Picture 4"/>
          <p:cNvPicPr>
            <a:picLocks noChangeAspect="1"/>
          </p:cNvPicPr>
          <p:nvPr/>
        </p:nvPicPr>
        <p:blipFill>
          <a:blip r:embed="rId2"/>
          <a:stretch>
            <a:fillRect/>
          </a:stretch>
        </p:blipFill>
        <p:spPr>
          <a:xfrm>
            <a:off x="808901" y="676390"/>
            <a:ext cx="7496899" cy="2174557"/>
          </a:xfrm>
          <a:prstGeom prst="rect">
            <a:avLst/>
          </a:prstGeom>
        </p:spPr>
      </p:pic>
    </p:spTree>
    <p:extLst>
      <p:ext uri="{BB962C8B-B14F-4D97-AF65-F5344CB8AC3E}">
        <p14:creationId xmlns:p14="http://schemas.microsoft.com/office/powerpoint/2010/main" val="3649467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127</a:t>
            </a:fld>
            <a:endParaRPr lang="en-US"/>
          </a:p>
        </p:txBody>
      </p:sp>
      <p:sp>
        <p:nvSpPr>
          <p:cNvPr id="3" name="Flecha abajo 2"/>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220</a:t>
            </a:r>
            <a:endParaRPr lang="es-MX" dirty="0"/>
          </a:p>
        </p:txBody>
      </p:sp>
      <p:pic>
        <p:nvPicPr>
          <p:cNvPr id="8" name="Picture 4"/>
          <p:cNvPicPr>
            <a:picLocks noChangeAspect="1"/>
          </p:cNvPicPr>
          <p:nvPr/>
        </p:nvPicPr>
        <p:blipFill>
          <a:blip r:embed="rId2"/>
          <a:stretch>
            <a:fillRect/>
          </a:stretch>
        </p:blipFill>
        <p:spPr>
          <a:xfrm>
            <a:off x="808901" y="676390"/>
            <a:ext cx="7496899" cy="2174557"/>
          </a:xfrm>
          <a:prstGeom prst="rect">
            <a:avLst/>
          </a:prstGeom>
        </p:spPr>
      </p:pic>
      <p:pic>
        <p:nvPicPr>
          <p:cNvPr id="7" name="Picture 4"/>
          <p:cNvPicPr>
            <a:picLocks noChangeAspect="1"/>
          </p:cNvPicPr>
          <p:nvPr/>
        </p:nvPicPr>
        <p:blipFill>
          <a:blip r:embed="rId3"/>
          <a:stretch>
            <a:fillRect/>
          </a:stretch>
        </p:blipFill>
        <p:spPr>
          <a:xfrm>
            <a:off x="1014003" y="4159746"/>
            <a:ext cx="6744197" cy="1891665"/>
          </a:xfrm>
          <a:prstGeom prst="rect">
            <a:avLst/>
          </a:prstGeom>
        </p:spPr>
      </p:pic>
    </p:spTree>
    <p:extLst>
      <p:ext uri="{BB962C8B-B14F-4D97-AF65-F5344CB8AC3E}">
        <p14:creationId xmlns:p14="http://schemas.microsoft.com/office/powerpoint/2010/main" val="618016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77500" lnSpcReduction="20000"/>
          </a:bodyPr>
          <a:lstStyle/>
          <a:p>
            <a:r>
              <a:rPr lang="en-US" dirty="0" err="1"/>
              <a:t>Eliminamos</a:t>
            </a:r>
            <a:r>
              <a:rPr lang="en-US" dirty="0"/>
              <a:t> 50</a:t>
            </a:r>
          </a:p>
          <a:p>
            <a:pPr marL="0" indent="0">
              <a:buNone/>
            </a:pPr>
            <a:r>
              <a:rPr lang="es-AR" dirty="0"/>
              <a:t>	Como </a:t>
            </a:r>
            <a:r>
              <a:rPr lang="es-AR" b="1" dirty="0"/>
              <a:t>no es un nodo hoja</a:t>
            </a:r>
            <a:r>
              <a:rPr lang="es-AR" i="1" dirty="0"/>
              <a:t> </a:t>
            </a:r>
            <a:r>
              <a:rPr lang="es-AR" dirty="0"/>
              <a:t>se lo reemplaza por una clave lexicográficamente adyacente, </a:t>
            </a:r>
            <a:r>
              <a:rPr lang="es-AR" dirty="0">
                <a:solidFill>
                  <a:srgbClr val="FF0000"/>
                </a:solidFill>
              </a:rPr>
              <a:t>por ejemplo su sucesor in </a:t>
            </a:r>
            <a:r>
              <a:rPr lang="es-AR" dirty="0" err="1">
                <a:solidFill>
                  <a:srgbClr val="FF0000"/>
                </a:solidFill>
              </a:rPr>
              <a:t>order</a:t>
            </a:r>
            <a:r>
              <a:rPr lang="es-AR" dirty="0">
                <a:solidFill>
                  <a:srgbClr val="FF0000"/>
                </a:solidFill>
              </a:rPr>
              <a:t>: 70</a:t>
            </a:r>
            <a:r>
              <a:rPr lang="es-AR" dirty="0"/>
              <a:t>.   Pero el nodo donde se encontraba la clave 70 es una hoja que </a:t>
            </a:r>
            <a:r>
              <a:rPr lang="es-AR" b="1" dirty="0"/>
              <a:t>queda en rojo</a:t>
            </a:r>
            <a:r>
              <a:rPr lang="es-AR" dirty="0"/>
              <a:t>, luego se une con su  hermano y baja el medio antecesor formando un nodo (100, 120). Si bien ese nodo es correcto, el nodo donde estaba el 100 </a:t>
            </a:r>
            <a:r>
              <a:rPr lang="es-AR" b="1" dirty="0"/>
              <a:t>queda en rojo, </a:t>
            </a:r>
            <a:r>
              <a:rPr lang="es-AR" dirty="0"/>
              <a:t>luego, se une con su hermano y su medio antecesor. </a:t>
            </a:r>
          </a:p>
          <a:p>
            <a:pPr marL="0" indent="0">
              <a:buNone/>
            </a:pPr>
            <a:r>
              <a:rPr lang="es-AR" dirty="0"/>
              <a:t>	</a:t>
            </a:r>
          </a:p>
          <a:p>
            <a:pPr marL="0" indent="0">
              <a:buNone/>
            </a:pPr>
            <a:r>
              <a:rPr lang="es-AR" dirty="0"/>
              <a:t>	Como tiene dos medio hermanos (20 y 150) hay que elegir una convención, por ejemplo, si tiene medio hermano izquierdo se toma ése, sino el de la derecha. No importa la convención utilizada, siempre que se la respete durante todo el algoritmo. Tomaremos esta convención, por lo cual queda el nodo (20, 70).  ¿Es éste un nodo de un árbol B de orden 1? Sí.  ¿Qué pasa con el nodo donde estaba el medio antecesor?  Sigue siendo un nodo de un árbol B de orden.</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128</a:t>
            </a:fld>
            <a:endParaRPr lang="en-US"/>
          </a:p>
        </p:txBody>
      </p:sp>
    </p:spTree>
    <p:extLst>
      <p:ext uri="{BB962C8B-B14F-4D97-AF65-F5344CB8AC3E}">
        <p14:creationId xmlns:p14="http://schemas.microsoft.com/office/powerpoint/2010/main" val="3583907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129</a:t>
            </a:fld>
            <a:endParaRPr lang="en-US"/>
          </a:p>
        </p:txBody>
      </p:sp>
      <p:sp>
        <p:nvSpPr>
          <p:cNvPr id="6" name="Flecha abajo 5"/>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50</a:t>
            </a:r>
            <a:endParaRPr lang="es-MX" dirty="0"/>
          </a:p>
        </p:txBody>
      </p:sp>
      <p:sp>
        <p:nvSpPr>
          <p:cNvPr id="3" name="Marcador de contenido 2"/>
          <p:cNvSpPr>
            <a:spLocks noGrp="1"/>
          </p:cNvSpPr>
          <p:nvPr>
            <p:ph idx="1"/>
          </p:nvPr>
        </p:nvSpPr>
        <p:spPr/>
        <p:txBody>
          <a:bodyPr/>
          <a:lstStyle/>
          <a:p>
            <a:endParaRPr lang="es-MX"/>
          </a:p>
        </p:txBody>
      </p:sp>
      <p:pic>
        <p:nvPicPr>
          <p:cNvPr id="8" name="Picture 4"/>
          <p:cNvPicPr>
            <a:picLocks noChangeAspect="1"/>
          </p:cNvPicPr>
          <p:nvPr/>
        </p:nvPicPr>
        <p:blipFill>
          <a:blip r:embed="rId2"/>
          <a:stretch>
            <a:fillRect/>
          </a:stretch>
        </p:blipFill>
        <p:spPr>
          <a:xfrm>
            <a:off x="1180603" y="901255"/>
            <a:ext cx="6744197" cy="1891665"/>
          </a:xfrm>
          <a:prstGeom prst="rect">
            <a:avLst/>
          </a:prstGeom>
        </p:spPr>
      </p:pic>
    </p:spTree>
    <p:extLst>
      <p:ext uri="{BB962C8B-B14F-4D97-AF65-F5344CB8AC3E}">
        <p14:creationId xmlns:p14="http://schemas.microsoft.com/office/powerpoint/2010/main" val="4245782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lgn="just">
              <a:buNone/>
            </a:pPr>
            <a:r>
              <a:rPr lang="en-US" dirty="0" err="1"/>
              <a:t>Ej</a:t>
            </a:r>
            <a:r>
              <a:rPr lang="en-US" dirty="0"/>
              <a:t>: </a:t>
            </a:r>
            <a:r>
              <a:rPr lang="en-US" dirty="0" err="1"/>
              <a:t>es</a:t>
            </a:r>
            <a:r>
              <a:rPr lang="en-US" dirty="0"/>
              <a:t> AVL (y </a:t>
            </a:r>
            <a:r>
              <a:rPr lang="en-US" dirty="0" err="1"/>
              <a:t>completo</a:t>
            </a:r>
            <a:r>
              <a:rPr lang="en-US" dirty="0"/>
              <a:t>)</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13</a:t>
            </a:fld>
            <a:endParaRPr lang="en-US"/>
          </a:p>
        </p:txBody>
      </p:sp>
      <p:sp>
        <p:nvSpPr>
          <p:cNvPr id="6" name="Oval 5"/>
          <p:cNvSpPr/>
          <p:nvPr/>
        </p:nvSpPr>
        <p:spPr>
          <a:xfrm>
            <a:off x="7525434" y="3542766"/>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844454" y="42341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29</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sp>
        <p:nvSpPr>
          <p:cNvPr id="11" name="Oval 10"/>
          <p:cNvSpPr/>
          <p:nvPr/>
        </p:nvSpPr>
        <p:spPr>
          <a:xfrm>
            <a:off x="6648103" y="307321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5409709" y="494567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7898139" y="3945954"/>
            <a:ext cx="220635" cy="28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397030" y="4656936"/>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6" idx="0"/>
          </p:cNvCxnSpPr>
          <p:nvPr/>
        </p:nvCxnSpPr>
        <p:spPr>
          <a:xfrm>
            <a:off x="7196743" y="3275687"/>
            <a:ext cx="603011" cy="26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258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pic>
        <p:nvPicPr>
          <p:cNvPr id="5" name="Content Placeholder 4"/>
          <p:cNvPicPr>
            <a:picLocks noGrp="1" noChangeAspect="1"/>
          </p:cNvPicPr>
          <p:nvPr>
            <p:ph idx="1"/>
          </p:nvPr>
        </p:nvPicPr>
        <p:blipFill>
          <a:blip r:embed="rId2"/>
          <a:stretch>
            <a:fillRect/>
          </a:stretch>
        </p:blipFill>
        <p:spPr>
          <a:xfrm>
            <a:off x="1125992" y="4132227"/>
            <a:ext cx="7179808" cy="2083493"/>
          </a:xfrm>
          <a:prstGeom prst="rect">
            <a:avLst/>
          </a:prstGeom>
        </p:spPr>
      </p:pic>
      <p:sp>
        <p:nvSpPr>
          <p:cNvPr id="4" name="Slide Number Placeholder 3"/>
          <p:cNvSpPr>
            <a:spLocks noGrp="1"/>
          </p:cNvSpPr>
          <p:nvPr>
            <p:ph type="sldNum" sz="quarter" idx="12"/>
          </p:nvPr>
        </p:nvSpPr>
        <p:spPr/>
        <p:txBody>
          <a:bodyPr/>
          <a:lstStyle/>
          <a:p>
            <a:fld id="{401CF334-2D5C-4859-84A6-CA7E6E43FAEB}" type="slidenum">
              <a:rPr lang="en-US" smtClean="0"/>
              <a:t>130</a:t>
            </a:fld>
            <a:endParaRPr lang="en-US"/>
          </a:p>
        </p:txBody>
      </p:sp>
      <p:sp>
        <p:nvSpPr>
          <p:cNvPr id="6" name="Flecha abajo 5"/>
          <p:cNvSpPr/>
          <p:nvPr/>
        </p:nvSpPr>
        <p:spPr>
          <a:xfrm>
            <a:off x="3056708" y="3029163"/>
            <a:ext cx="2455817" cy="988832"/>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Eliminar 50</a:t>
            </a:r>
            <a:endParaRPr lang="es-MX" dirty="0"/>
          </a:p>
        </p:txBody>
      </p:sp>
      <p:pic>
        <p:nvPicPr>
          <p:cNvPr id="8" name="Picture 4"/>
          <p:cNvPicPr>
            <a:picLocks noChangeAspect="1"/>
          </p:cNvPicPr>
          <p:nvPr/>
        </p:nvPicPr>
        <p:blipFill>
          <a:blip r:embed="rId3"/>
          <a:stretch>
            <a:fillRect/>
          </a:stretch>
        </p:blipFill>
        <p:spPr>
          <a:xfrm>
            <a:off x="1027066" y="879811"/>
            <a:ext cx="6744197" cy="1891665"/>
          </a:xfrm>
          <a:prstGeom prst="rect">
            <a:avLst/>
          </a:prstGeom>
        </p:spPr>
      </p:pic>
    </p:spTree>
    <p:extLst>
      <p:ext uri="{BB962C8B-B14F-4D97-AF65-F5344CB8AC3E}">
        <p14:creationId xmlns:p14="http://schemas.microsoft.com/office/powerpoint/2010/main" val="4056347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131</a:t>
            </a:fld>
            <a:endParaRPr lang="en-US" dirty="0"/>
          </a:p>
        </p:txBody>
      </p:sp>
    </p:spTree>
    <p:extLst>
      <p:ext uri="{BB962C8B-B14F-4D97-AF65-F5344CB8AC3E}">
        <p14:creationId xmlns:p14="http://schemas.microsoft.com/office/powerpoint/2010/main" val="12886276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5C – </a:t>
            </a:r>
            <a:r>
              <a:rPr lang="es-419" dirty="0" err="1"/>
              <a:t>Ejer</a:t>
            </a:r>
            <a:r>
              <a:rPr lang="es-419" dirty="0"/>
              <a:t> 13</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132</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4845042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b="1" dirty="0"/>
              <a:t> (</a:t>
            </a:r>
            <a:r>
              <a:rPr lang="en-US" b="1" dirty="0" err="1"/>
              <a:t>ej</a:t>
            </a:r>
            <a:r>
              <a:rPr lang="en-US" b="1" dirty="0"/>
              <a:t>: </a:t>
            </a:r>
            <a:r>
              <a:rPr lang="en-US" b="1" dirty="0" err="1"/>
              <a:t>lexi</a:t>
            </a:r>
            <a:r>
              <a:rPr lang="en-US" b="1" dirty="0"/>
              <a:t> mayor, pref. </a:t>
            </a:r>
            <a:r>
              <a:rPr lang="en-US" b="1" dirty="0" err="1"/>
              <a:t>hno</a:t>
            </a:r>
            <a:r>
              <a:rPr lang="en-US" b="1" dirty="0"/>
              <a:t> </a:t>
            </a:r>
            <a:r>
              <a:rPr lang="en-US" b="1" dirty="0" err="1"/>
              <a:t>izq</a:t>
            </a:r>
            <a:r>
              <a:rPr lang="en-US" b="1" dirty="0"/>
              <a:t>)</a:t>
            </a:r>
          </a:p>
          <a:p>
            <a:pPr marL="0" indent="0">
              <a:buNone/>
            </a:pPr>
            <a:r>
              <a:rPr lang="en-US" sz="2000" b="1" dirty="0"/>
              <a:t>	</a:t>
            </a:r>
            <a:r>
              <a:rPr lang="es-AR" sz="2000" dirty="0"/>
              <a:t>El siguiente árbol surgió de inserción en un árbol B de orden 1 las claves  0, 8, 109, 220, 222, 241, 149, 107, 75, 248, 254, 140, 16, 66, 74, 21, 211, 47, 80 y 242.  E</a:t>
            </a:r>
            <a:r>
              <a:rPr lang="en-US" sz="2000" b="1" dirty="0" err="1"/>
              <a:t>liminar</a:t>
            </a:r>
            <a:r>
              <a:rPr lang="en-US" sz="2000" b="1" dirty="0"/>
              <a:t> </a:t>
            </a:r>
            <a:r>
              <a:rPr lang="es-AR" sz="2000" dirty="0"/>
              <a:t>las claves  66, 21, 109, 241, 149, 140, 211, 220 y 242. </a:t>
            </a:r>
          </a:p>
          <a:p>
            <a:pPr marL="0" indent="0">
              <a:buNone/>
            </a:pPr>
            <a:endParaRPr lang="en-US" sz="2000" b="1" dirty="0"/>
          </a:p>
          <a:p>
            <a:pPr marL="0" indent="0">
              <a:buNone/>
            </a:pPr>
            <a:endParaRPr lang="es-AR" b="1" dirty="0"/>
          </a:p>
        </p:txBody>
      </p:sp>
      <p:sp>
        <p:nvSpPr>
          <p:cNvPr id="4" name="Slide Number Placeholder 3"/>
          <p:cNvSpPr>
            <a:spLocks noGrp="1"/>
          </p:cNvSpPr>
          <p:nvPr>
            <p:ph type="sldNum" sz="quarter" idx="12"/>
          </p:nvPr>
        </p:nvSpPr>
        <p:spPr/>
        <p:txBody>
          <a:bodyPr/>
          <a:lstStyle/>
          <a:p>
            <a:fld id="{401CF334-2D5C-4859-84A6-CA7E6E43FAEB}" type="slidenum">
              <a:rPr lang="en-US" smtClean="0"/>
              <a:t>133</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01" y="3711865"/>
            <a:ext cx="7791597" cy="2440741"/>
          </a:xfrm>
          <a:prstGeom prst="rect">
            <a:avLst/>
          </a:prstGeom>
        </p:spPr>
      </p:pic>
    </p:spTree>
    <p:extLst>
      <p:ext uri="{BB962C8B-B14F-4D97-AF65-F5344CB8AC3E}">
        <p14:creationId xmlns:p14="http://schemas.microsoft.com/office/powerpoint/2010/main" val="35757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66</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134</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01" y="276333"/>
            <a:ext cx="7791597" cy="2440741"/>
          </a:xfrm>
          <a:prstGeom prst="rect">
            <a:avLst/>
          </a:prstGeom>
        </p:spPr>
      </p:pic>
    </p:spTree>
    <p:extLst>
      <p:ext uri="{BB962C8B-B14F-4D97-AF65-F5344CB8AC3E}">
        <p14:creationId xmlns:p14="http://schemas.microsoft.com/office/powerpoint/2010/main" val="3044657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66</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135</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201" y="276333"/>
            <a:ext cx="7791597" cy="2440741"/>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367" y="3365780"/>
            <a:ext cx="7374592" cy="2310113"/>
          </a:xfrm>
          <a:prstGeom prst="rect">
            <a:avLst/>
          </a:prstGeom>
        </p:spPr>
      </p:pic>
    </p:spTree>
    <p:extLst>
      <p:ext uri="{BB962C8B-B14F-4D97-AF65-F5344CB8AC3E}">
        <p14:creationId xmlns:p14="http://schemas.microsoft.com/office/powerpoint/2010/main" val="2939630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21</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136</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08" y="478888"/>
            <a:ext cx="7374592" cy="2310113"/>
          </a:xfrm>
          <a:prstGeom prst="rect">
            <a:avLst/>
          </a:prstGeom>
        </p:spPr>
      </p:pic>
    </p:spTree>
    <p:extLst>
      <p:ext uri="{BB962C8B-B14F-4D97-AF65-F5344CB8AC3E}">
        <p14:creationId xmlns:p14="http://schemas.microsoft.com/office/powerpoint/2010/main" val="3873778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21</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137</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208" y="478888"/>
            <a:ext cx="7374592" cy="2310113"/>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6522" y="3539516"/>
            <a:ext cx="6421963" cy="2034569"/>
          </a:xfrm>
          <a:prstGeom prst="rect">
            <a:avLst/>
          </a:prstGeom>
        </p:spPr>
      </p:pic>
    </p:spTree>
    <p:extLst>
      <p:ext uri="{BB962C8B-B14F-4D97-AF65-F5344CB8AC3E}">
        <p14:creationId xmlns:p14="http://schemas.microsoft.com/office/powerpoint/2010/main" val="3126070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109</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138</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654" y="704088"/>
            <a:ext cx="6421963" cy="2034569"/>
          </a:xfrm>
          <a:prstGeom prst="rect">
            <a:avLst/>
          </a:prstGeom>
        </p:spPr>
      </p:pic>
    </p:spTree>
    <p:extLst>
      <p:ext uri="{BB962C8B-B14F-4D97-AF65-F5344CB8AC3E}">
        <p14:creationId xmlns:p14="http://schemas.microsoft.com/office/powerpoint/2010/main" val="19268991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109</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139</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654" y="704088"/>
            <a:ext cx="6421963" cy="2034569"/>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163" y="3480013"/>
            <a:ext cx="6821673" cy="2555027"/>
          </a:xfrm>
          <a:prstGeom prst="rect">
            <a:avLst/>
          </a:prstGeom>
        </p:spPr>
      </p:pic>
    </p:spTree>
    <p:extLst>
      <p:ext uri="{BB962C8B-B14F-4D97-AF65-F5344CB8AC3E}">
        <p14:creationId xmlns:p14="http://schemas.microsoft.com/office/powerpoint/2010/main" val="28418552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457200" y="1858366"/>
            <a:ext cx="8229600" cy="1350843"/>
          </a:xfrm>
        </p:spPr>
        <p:txBody>
          <a:bodyPr>
            <a:normAutofit lnSpcReduction="10000"/>
          </a:bodyPr>
          <a:lstStyle/>
          <a:p>
            <a:pPr marL="0" indent="0" algn="just">
              <a:buNone/>
            </a:pPr>
            <a:r>
              <a:rPr lang="es-AR" b="1" dirty="0"/>
              <a:t>Ejercicio  </a:t>
            </a:r>
            <a:r>
              <a:rPr lang="es-AR" dirty="0"/>
              <a:t>¿Cuál es AVL? Justificar calculando el factor de balance en cada nodo</a:t>
            </a:r>
          </a:p>
          <a:p>
            <a:pPr marL="0" indent="0">
              <a:buNone/>
            </a:pPr>
            <a:r>
              <a:rPr lang="es-AR" dirty="0"/>
              <a:t>Caso A:</a:t>
            </a:r>
          </a:p>
          <a:p>
            <a:pPr marL="0" indent="0">
              <a:buNone/>
            </a:pPr>
            <a:endParaRPr lang="es-AR" dirty="0"/>
          </a:p>
          <a:p>
            <a:pPr marL="0" indent="0">
              <a:buNone/>
            </a:pPr>
            <a:endParaRPr lang="es-AR" dirty="0"/>
          </a:p>
          <a:p>
            <a:pPr marL="0" indent="0">
              <a:buNone/>
            </a:pPr>
            <a:endParaRPr lang="es-AR" dirty="0"/>
          </a:p>
          <a:p>
            <a:pPr marL="0" indent="0">
              <a:buNone/>
            </a:pPr>
            <a:endParaRPr lang="es-AR"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a:t>
            </a:fld>
            <a:endParaRPr lang="en-US"/>
          </a:p>
        </p:txBody>
      </p:sp>
      <p:sp>
        <p:nvSpPr>
          <p:cNvPr id="5" name="Oval 4"/>
          <p:cNvSpPr/>
          <p:nvPr/>
        </p:nvSpPr>
        <p:spPr>
          <a:xfrm>
            <a:off x="4245428" y="2845524"/>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50</a:t>
            </a:r>
          </a:p>
        </p:txBody>
      </p:sp>
      <p:sp>
        <p:nvSpPr>
          <p:cNvPr id="6" name="Oval 5"/>
          <p:cNvSpPr/>
          <p:nvPr/>
        </p:nvSpPr>
        <p:spPr>
          <a:xfrm>
            <a:off x="3267929" y="377691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30</a:t>
            </a:r>
          </a:p>
        </p:txBody>
      </p:sp>
      <p:sp>
        <p:nvSpPr>
          <p:cNvPr id="8" name="Oval 7"/>
          <p:cNvSpPr/>
          <p:nvPr/>
        </p:nvSpPr>
        <p:spPr>
          <a:xfrm>
            <a:off x="3709068" y="468956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40</a:t>
            </a:r>
          </a:p>
        </p:txBody>
      </p:sp>
      <p:sp>
        <p:nvSpPr>
          <p:cNvPr id="10" name="Oval 9"/>
          <p:cNvSpPr/>
          <p:nvPr/>
        </p:nvSpPr>
        <p:spPr>
          <a:xfrm>
            <a:off x="2777179" y="468956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20</a:t>
            </a:r>
          </a:p>
        </p:txBody>
      </p:sp>
      <p:cxnSp>
        <p:nvCxnSpPr>
          <p:cNvPr id="15" name="Straight Arrow Connector 14"/>
          <p:cNvCxnSpPr>
            <a:stCxn id="5" idx="5"/>
            <a:endCxn id="36" idx="1"/>
          </p:cNvCxnSpPr>
          <p:nvPr/>
        </p:nvCxnSpPr>
        <p:spPr>
          <a:xfrm>
            <a:off x="4802920" y="3336117"/>
            <a:ext cx="558627" cy="545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7"/>
          </p:cNvCxnSpPr>
          <p:nvPr/>
        </p:nvCxnSpPr>
        <p:spPr>
          <a:xfrm flipH="1">
            <a:off x="3825421" y="3336117"/>
            <a:ext cx="515658" cy="5249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6" idx="4"/>
            <a:endCxn id="10" idx="7"/>
          </p:cNvCxnSpPr>
          <p:nvPr/>
        </p:nvCxnSpPr>
        <p:spPr>
          <a:xfrm flipH="1">
            <a:off x="3334671" y="4351682"/>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6" idx="4"/>
            <a:endCxn id="8" idx="1"/>
          </p:cNvCxnSpPr>
          <p:nvPr/>
        </p:nvCxnSpPr>
        <p:spPr>
          <a:xfrm>
            <a:off x="3594501" y="4351682"/>
            <a:ext cx="210218"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5265896" y="3797809"/>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70</a:t>
            </a:r>
          </a:p>
        </p:txBody>
      </p:sp>
      <p:sp>
        <p:nvSpPr>
          <p:cNvPr id="37" name="Oval 36"/>
          <p:cNvSpPr/>
          <p:nvPr/>
        </p:nvSpPr>
        <p:spPr>
          <a:xfrm>
            <a:off x="5742344" y="4734633"/>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80</a:t>
            </a:r>
          </a:p>
        </p:txBody>
      </p:sp>
      <p:sp>
        <p:nvSpPr>
          <p:cNvPr id="38" name="Oval 37"/>
          <p:cNvSpPr/>
          <p:nvPr/>
        </p:nvSpPr>
        <p:spPr>
          <a:xfrm>
            <a:off x="4807131" y="4741817"/>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60</a:t>
            </a:r>
          </a:p>
        </p:txBody>
      </p:sp>
      <p:cxnSp>
        <p:nvCxnSpPr>
          <p:cNvPr id="39" name="Straight Arrow Connector 38"/>
          <p:cNvCxnSpPr>
            <a:stCxn id="36" idx="4"/>
            <a:endCxn id="38" idx="7"/>
          </p:cNvCxnSpPr>
          <p:nvPr/>
        </p:nvCxnSpPr>
        <p:spPr>
          <a:xfrm flipH="1">
            <a:off x="5364623" y="4372575"/>
            <a:ext cx="227845" cy="4534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4"/>
            <a:endCxn id="37" idx="1"/>
          </p:cNvCxnSpPr>
          <p:nvPr/>
        </p:nvCxnSpPr>
        <p:spPr>
          <a:xfrm>
            <a:off x="5592468" y="4372575"/>
            <a:ext cx="245527" cy="4462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457200" y="5685517"/>
            <a:ext cx="8229600" cy="1015201"/>
          </a:xfrm>
          <a:prstGeom prst="rect">
            <a:avLst/>
          </a:prstGeom>
        </p:spPr>
        <p:txBody>
          <a:bodyPr vert="horz">
            <a:normAutofit/>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Font typeface="Wingdings 2"/>
              <a:buNone/>
            </a:pPr>
            <a:r>
              <a:rPr lang="es-AR" dirty="0" err="1"/>
              <a:t>Rta</a:t>
            </a:r>
            <a:r>
              <a:rPr lang="es-AR" dirty="0"/>
              <a:t>: Sí. Todo nodo tiene </a:t>
            </a:r>
            <a:r>
              <a:rPr lang="es-AR" dirty="0" err="1"/>
              <a:t>fb</a:t>
            </a:r>
            <a:r>
              <a:rPr lang="es-AR" dirty="0"/>
              <a:t> = 0</a:t>
            </a:r>
          </a:p>
          <a:p>
            <a:pPr marL="0" indent="0">
              <a:buFont typeface="Wingdings 2"/>
              <a:buNone/>
            </a:pPr>
            <a:r>
              <a:rPr lang="es-AR" dirty="0"/>
              <a:t>Un árbol lleno es AVL</a:t>
            </a:r>
          </a:p>
        </p:txBody>
      </p:sp>
    </p:spTree>
    <p:extLst>
      <p:ext uri="{BB962C8B-B14F-4D97-AF65-F5344CB8AC3E}">
        <p14:creationId xmlns:p14="http://schemas.microsoft.com/office/powerpoint/2010/main" val="90192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barn(inVertical)">
                                      <p:cBhvr>
                                        <p:cTn id="7" dur="500"/>
                                        <p:tgtEl>
                                          <p:spTgt spid="18">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8">
                                            <p:txEl>
                                              <p:pRg st="1" end="1"/>
                                            </p:txEl>
                                          </p:spTgt>
                                        </p:tgtEl>
                                        <p:attrNameLst>
                                          <p:attrName>style.visibility</p:attrName>
                                        </p:attrNameLst>
                                      </p:cBhvr>
                                      <p:to>
                                        <p:strVal val="visible"/>
                                      </p:to>
                                    </p:set>
                                    <p:animEffect transition="in" filter="barn(inVertical)">
                                      <p:cBhvr>
                                        <p:cTn id="10"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241</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140</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20" y="318801"/>
            <a:ext cx="6821673" cy="2555027"/>
          </a:xfrm>
          <a:prstGeom prst="rect">
            <a:avLst/>
          </a:prstGeom>
        </p:spPr>
      </p:pic>
    </p:spTree>
    <p:extLst>
      <p:ext uri="{BB962C8B-B14F-4D97-AF65-F5344CB8AC3E}">
        <p14:creationId xmlns:p14="http://schemas.microsoft.com/office/powerpoint/2010/main" val="2681269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241</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141</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220" y="318801"/>
            <a:ext cx="6821673" cy="2555027"/>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7092" y="3647902"/>
            <a:ext cx="6677927" cy="2191195"/>
          </a:xfrm>
          <a:prstGeom prst="rect">
            <a:avLst/>
          </a:prstGeom>
        </p:spPr>
      </p:pic>
    </p:spTree>
    <p:extLst>
      <p:ext uri="{BB962C8B-B14F-4D97-AF65-F5344CB8AC3E}">
        <p14:creationId xmlns:p14="http://schemas.microsoft.com/office/powerpoint/2010/main" val="2412398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149</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142</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06" y="578131"/>
            <a:ext cx="6677927" cy="2191195"/>
          </a:xfrm>
          <a:prstGeom prst="rect">
            <a:avLst/>
          </a:prstGeom>
        </p:spPr>
      </p:pic>
    </p:spTree>
    <p:extLst>
      <p:ext uri="{BB962C8B-B14F-4D97-AF65-F5344CB8AC3E}">
        <p14:creationId xmlns:p14="http://schemas.microsoft.com/office/powerpoint/2010/main" val="31038463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149</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143</a:t>
            </a:fld>
            <a:endParaRPr lang="en-US"/>
          </a:p>
        </p:txBody>
      </p:sp>
      <p:pic>
        <p:nvPicPr>
          <p:cNvPr id="6"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2406" y="578131"/>
            <a:ext cx="6677927" cy="2191195"/>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320" y="3543540"/>
            <a:ext cx="6797360" cy="2230384"/>
          </a:xfrm>
          <a:prstGeom prst="rect">
            <a:avLst/>
          </a:prstGeom>
        </p:spPr>
      </p:pic>
    </p:spTree>
    <p:extLst>
      <p:ext uri="{BB962C8B-B14F-4D97-AF65-F5344CB8AC3E}">
        <p14:creationId xmlns:p14="http://schemas.microsoft.com/office/powerpoint/2010/main" val="3360466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err="1"/>
              <a:t>Eliminar</a:t>
            </a:r>
            <a:r>
              <a:rPr lang="en-US" dirty="0"/>
              <a:t> 140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144</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11" y="1048534"/>
            <a:ext cx="6797360" cy="2230384"/>
          </a:xfrm>
          <a:prstGeom prst="rect">
            <a:avLst/>
          </a:prstGeom>
        </p:spPr>
      </p:pic>
    </p:spTree>
    <p:extLst>
      <p:ext uri="{BB962C8B-B14F-4D97-AF65-F5344CB8AC3E}">
        <p14:creationId xmlns:p14="http://schemas.microsoft.com/office/powerpoint/2010/main" val="1270752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err="1"/>
              <a:t>Eliminar</a:t>
            </a:r>
            <a:r>
              <a:rPr lang="en-US" dirty="0"/>
              <a:t> 140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145</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011" y="1048534"/>
            <a:ext cx="6797360" cy="2230384"/>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3320" y="3657445"/>
            <a:ext cx="6797360" cy="2288627"/>
          </a:xfrm>
          <a:prstGeom prst="rect">
            <a:avLst/>
          </a:prstGeom>
        </p:spPr>
      </p:pic>
    </p:spTree>
    <p:extLst>
      <p:ext uri="{BB962C8B-B14F-4D97-AF65-F5344CB8AC3E}">
        <p14:creationId xmlns:p14="http://schemas.microsoft.com/office/powerpoint/2010/main" val="159074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err="1"/>
              <a:t>Eliminar</a:t>
            </a:r>
            <a:r>
              <a:rPr lang="en-US" dirty="0"/>
              <a:t> 211</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146</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320" y="791166"/>
            <a:ext cx="6797360" cy="2288627"/>
          </a:xfrm>
          <a:prstGeom prst="rect">
            <a:avLst/>
          </a:prstGeom>
        </p:spPr>
      </p:pic>
    </p:spTree>
    <p:extLst>
      <p:ext uri="{BB962C8B-B14F-4D97-AF65-F5344CB8AC3E}">
        <p14:creationId xmlns:p14="http://schemas.microsoft.com/office/powerpoint/2010/main" val="2181839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endParaRPr lang="en-US" dirty="0"/>
          </a:p>
          <a:p>
            <a:r>
              <a:rPr lang="en-US" dirty="0" err="1"/>
              <a:t>Eliminar</a:t>
            </a:r>
            <a:r>
              <a:rPr lang="en-US" dirty="0"/>
              <a:t> 211</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147</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320" y="791166"/>
            <a:ext cx="6797360" cy="2288627"/>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0586" y="3809418"/>
            <a:ext cx="6804214" cy="2290935"/>
          </a:xfrm>
          <a:prstGeom prst="rect">
            <a:avLst/>
          </a:prstGeom>
        </p:spPr>
      </p:pic>
    </p:spTree>
    <p:extLst>
      <p:ext uri="{BB962C8B-B14F-4D97-AF65-F5344CB8AC3E}">
        <p14:creationId xmlns:p14="http://schemas.microsoft.com/office/powerpoint/2010/main" val="2157541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148</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893" y="609018"/>
            <a:ext cx="6804214" cy="2290935"/>
          </a:xfrm>
          <a:prstGeom prst="rect">
            <a:avLst/>
          </a:prstGeom>
        </p:spPr>
      </p:pic>
    </p:spTree>
    <p:extLst>
      <p:ext uri="{BB962C8B-B14F-4D97-AF65-F5344CB8AC3E}">
        <p14:creationId xmlns:p14="http://schemas.microsoft.com/office/powerpoint/2010/main" val="766409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149</a:t>
            </a:fld>
            <a:endParaRPr lang="en-US"/>
          </a:p>
        </p:txBody>
      </p:sp>
      <p:pic>
        <p:nvPicPr>
          <p:cNvPr id="7"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9893" y="609018"/>
            <a:ext cx="6804214" cy="2290935"/>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9893" y="3660965"/>
            <a:ext cx="6230984" cy="2125880"/>
          </a:xfrm>
          <a:prstGeom prst="rect">
            <a:avLst/>
          </a:prstGeom>
        </p:spPr>
      </p:pic>
    </p:spTree>
    <p:extLst>
      <p:ext uri="{BB962C8B-B14F-4D97-AF65-F5344CB8AC3E}">
        <p14:creationId xmlns:p14="http://schemas.microsoft.com/office/powerpoint/2010/main" val="3812776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457200" y="1843365"/>
            <a:ext cx="8229600" cy="1036427"/>
          </a:xfrm>
        </p:spPr>
        <p:txBody>
          <a:bodyPr>
            <a:normAutofit fontScale="77500" lnSpcReduction="20000"/>
          </a:bodyPr>
          <a:lstStyle/>
          <a:p>
            <a:pPr marL="0" indent="0">
              <a:buNone/>
            </a:pPr>
            <a:r>
              <a:rPr lang="es-AR" dirty="0"/>
              <a:t>¿Cuál es AVL? Justificar calculando el factor de balance en cada nodo</a:t>
            </a:r>
          </a:p>
          <a:p>
            <a:pPr marL="0" indent="0">
              <a:buNone/>
            </a:pPr>
            <a:r>
              <a:rPr lang="es-AR" dirty="0"/>
              <a:t>Caso B:</a:t>
            </a:r>
          </a:p>
          <a:p>
            <a:pPr marL="0" indent="0">
              <a:buNone/>
            </a:pPr>
            <a:r>
              <a:rPr lang="es-AR" dirty="0"/>
              <a:t>que no satisface.</a:t>
            </a:r>
          </a:p>
        </p:txBody>
      </p:sp>
      <p:sp>
        <p:nvSpPr>
          <p:cNvPr id="4" name="Slide Number Placeholder 3"/>
          <p:cNvSpPr>
            <a:spLocks noGrp="1"/>
          </p:cNvSpPr>
          <p:nvPr>
            <p:ph type="sldNum" sz="quarter" idx="12"/>
          </p:nvPr>
        </p:nvSpPr>
        <p:spPr/>
        <p:txBody>
          <a:bodyPr/>
          <a:lstStyle/>
          <a:p>
            <a:fld id="{401CF334-2D5C-4859-84A6-CA7E6E43FAEB}" type="slidenum">
              <a:rPr lang="en-US" smtClean="0"/>
              <a:t>15</a:t>
            </a:fld>
            <a:endParaRPr lang="en-US"/>
          </a:p>
        </p:txBody>
      </p:sp>
      <p:sp>
        <p:nvSpPr>
          <p:cNvPr id="5" name="Oval 4"/>
          <p:cNvSpPr/>
          <p:nvPr/>
        </p:nvSpPr>
        <p:spPr>
          <a:xfrm>
            <a:off x="4087933" y="304324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50</a:t>
            </a:r>
          </a:p>
        </p:txBody>
      </p:sp>
      <p:sp>
        <p:nvSpPr>
          <p:cNvPr id="6" name="Oval 5"/>
          <p:cNvSpPr/>
          <p:nvPr/>
        </p:nvSpPr>
        <p:spPr>
          <a:xfrm>
            <a:off x="3272612" y="380534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30</a:t>
            </a:r>
          </a:p>
        </p:txBody>
      </p:sp>
      <p:sp>
        <p:nvSpPr>
          <p:cNvPr id="8" name="Oval 7"/>
          <p:cNvSpPr/>
          <p:nvPr/>
        </p:nvSpPr>
        <p:spPr>
          <a:xfrm>
            <a:off x="3713751" y="471799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40</a:t>
            </a:r>
          </a:p>
        </p:txBody>
      </p:sp>
      <p:sp>
        <p:nvSpPr>
          <p:cNvPr id="10" name="Oval 9"/>
          <p:cNvSpPr/>
          <p:nvPr/>
        </p:nvSpPr>
        <p:spPr>
          <a:xfrm>
            <a:off x="2781862" y="471799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20</a:t>
            </a:r>
          </a:p>
        </p:txBody>
      </p:sp>
      <p:cxnSp>
        <p:nvCxnSpPr>
          <p:cNvPr id="15" name="Straight Arrow Connector 14"/>
          <p:cNvCxnSpPr>
            <a:stCxn id="36" idx="3"/>
            <a:endCxn id="5" idx="7"/>
          </p:cNvCxnSpPr>
          <p:nvPr/>
        </p:nvCxnSpPr>
        <p:spPr>
          <a:xfrm flipH="1">
            <a:off x="4645425" y="2820414"/>
            <a:ext cx="414152" cy="30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7"/>
          </p:cNvCxnSpPr>
          <p:nvPr/>
        </p:nvCxnSpPr>
        <p:spPr>
          <a:xfrm flipH="1">
            <a:off x="3830104" y="3533839"/>
            <a:ext cx="353480" cy="35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64403" y="4380112"/>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697870" y="4380112"/>
            <a:ext cx="210218"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963926" y="2329821"/>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60</a:t>
            </a:r>
          </a:p>
        </p:txBody>
      </p:sp>
      <p:sp>
        <p:nvSpPr>
          <p:cNvPr id="37" name="Oval 36"/>
          <p:cNvSpPr/>
          <p:nvPr/>
        </p:nvSpPr>
        <p:spPr>
          <a:xfrm>
            <a:off x="5880974" y="310585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80</a:t>
            </a:r>
          </a:p>
        </p:txBody>
      </p:sp>
      <p:sp>
        <p:nvSpPr>
          <p:cNvPr id="38" name="Oval 37"/>
          <p:cNvSpPr/>
          <p:nvPr/>
        </p:nvSpPr>
        <p:spPr>
          <a:xfrm>
            <a:off x="5305189" y="3947997"/>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70</a:t>
            </a:r>
          </a:p>
        </p:txBody>
      </p:sp>
      <p:cxnSp>
        <p:nvCxnSpPr>
          <p:cNvPr id="39" name="Straight Arrow Connector 38"/>
          <p:cNvCxnSpPr>
            <a:stCxn id="37" idx="4"/>
            <a:endCxn id="38" idx="7"/>
          </p:cNvCxnSpPr>
          <p:nvPr/>
        </p:nvCxnSpPr>
        <p:spPr>
          <a:xfrm flipH="1">
            <a:off x="5862681" y="3680622"/>
            <a:ext cx="344865" cy="35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5"/>
            <a:endCxn id="37" idx="1"/>
          </p:cNvCxnSpPr>
          <p:nvPr/>
        </p:nvCxnSpPr>
        <p:spPr>
          <a:xfrm>
            <a:off x="5521418" y="2820414"/>
            <a:ext cx="455207" cy="36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846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242</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150</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968" y="784148"/>
            <a:ext cx="6230984" cy="2125880"/>
          </a:xfrm>
          <a:prstGeom prst="rect">
            <a:avLst/>
          </a:prstGeom>
        </p:spPr>
      </p:pic>
    </p:spTree>
    <p:extLst>
      <p:ext uri="{BB962C8B-B14F-4D97-AF65-F5344CB8AC3E}">
        <p14:creationId xmlns:p14="http://schemas.microsoft.com/office/powerpoint/2010/main" val="3781921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endParaRPr lang="en-US" dirty="0"/>
          </a:p>
          <a:p>
            <a:r>
              <a:rPr lang="en-US" dirty="0" err="1"/>
              <a:t>Eliminar</a:t>
            </a:r>
            <a:r>
              <a:rPr lang="en-US" dirty="0"/>
              <a:t> 242</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151</a:t>
            </a:fld>
            <a:endParaRPr lang="en-US"/>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968" y="784148"/>
            <a:ext cx="6230984" cy="2125880"/>
          </a:xfrm>
          <a:prstGeom prst="rect">
            <a:avLst/>
          </a:prstGeom>
        </p:spPr>
      </p:pic>
      <p:pic>
        <p:nvPicPr>
          <p:cNvPr id="7"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8267" y="3619460"/>
            <a:ext cx="6013037" cy="2493957"/>
          </a:xfrm>
          <a:prstGeom prst="rect">
            <a:avLst/>
          </a:prstGeom>
        </p:spPr>
      </p:pic>
    </p:spTree>
    <p:extLst>
      <p:ext uri="{BB962C8B-B14F-4D97-AF65-F5344CB8AC3E}">
        <p14:creationId xmlns:p14="http://schemas.microsoft.com/office/powerpoint/2010/main" val="3950472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Eficiencia</a:t>
            </a:r>
            <a:r>
              <a:rPr lang="en-US" dirty="0"/>
              <a:t> de </a:t>
            </a:r>
            <a:r>
              <a:rPr lang="en-US" dirty="0" err="1"/>
              <a:t>los</a:t>
            </a:r>
            <a:r>
              <a:rPr lang="en-US" dirty="0"/>
              <a:t> </a:t>
            </a:r>
            <a:r>
              <a:rPr lang="en-US" dirty="0" err="1"/>
              <a:t>árboles</a:t>
            </a:r>
            <a:endParaRPr lang="es-AR" dirty="0"/>
          </a:p>
        </p:txBody>
      </p:sp>
      <p:sp>
        <p:nvSpPr>
          <p:cNvPr id="3" name="Content Placeholder 2"/>
          <p:cNvSpPr>
            <a:spLocks noGrp="1"/>
          </p:cNvSpPr>
          <p:nvPr>
            <p:ph idx="1"/>
          </p:nvPr>
        </p:nvSpPr>
        <p:spPr/>
        <p:txBody>
          <a:bodyPr>
            <a:normAutofit/>
          </a:bodyPr>
          <a:lstStyle/>
          <a:p>
            <a:pPr marL="0" indent="0">
              <a:buNone/>
            </a:pPr>
            <a:r>
              <a:rPr lang="en-US" dirty="0" err="1"/>
              <a:t>Aclaraciones</a:t>
            </a:r>
            <a:endParaRPr lang="en-US" dirty="0"/>
          </a:p>
          <a:p>
            <a:pPr marL="0" indent="0">
              <a:buNone/>
            </a:pPr>
            <a:endParaRPr lang="en-US" dirty="0"/>
          </a:p>
          <a:p>
            <a:r>
              <a:rPr lang="en-US" dirty="0" err="1"/>
              <a:t>Aunque</a:t>
            </a:r>
            <a:r>
              <a:rPr lang="en-US" dirty="0"/>
              <a:t> el </a:t>
            </a:r>
            <a:r>
              <a:rPr lang="en-US" dirty="0" err="1"/>
              <a:t>código</a:t>
            </a:r>
            <a:r>
              <a:rPr lang="en-US" dirty="0"/>
              <a:t> que </a:t>
            </a:r>
            <a:r>
              <a:rPr lang="en-US" dirty="0" err="1"/>
              <a:t>analizamos</a:t>
            </a:r>
            <a:r>
              <a:rPr lang="en-US" dirty="0"/>
              <a:t> para B </a:t>
            </a:r>
            <a:r>
              <a:rPr lang="en-US" dirty="0" err="1"/>
              <a:t>orden</a:t>
            </a:r>
            <a:r>
              <a:rPr lang="en-US" dirty="0"/>
              <a:t> N solo </a:t>
            </a:r>
            <a:r>
              <a:rPr lang="en-US" dirty="0" err="1"/>
              <a:t>guarda</a:t>
            </a:r>
            <a:r>
              <a:rPr lang="en-US" dirty="0"/>
              <a:t> claves, </a:t>
            </a:r>
            <a:r>
              <a:rPr lang="en-US" dirty="0" err="1"/>
              <a:t>típicamente</a:t>
            </a:r>
            <a:r>
              <a:rPr lang="en-US" dirty="0"/>
              <a:t> se define:</a:t>
            </a:r>
          </a:p>
          <a:p>
            <a:endParaRPr lang="en-US" dirty="0"/>
          </a:p>
          <a:p>
            <a:pPr marL="0" indent="0">
              <a:buNone/>
            </a:pPr>
            <a:r>
              <a:rPr lang="es-AR" b="1" dirty="0" err="1"/>
              <a:t>public</a:t>
            </a:r>
            <a:r>
              <a:rPr lang="es-AR" b="1" dirty="0"/>
              <a:t> </a:t>
            </a:r>
            <a:r>
              <a:rPr lang="es-AR" b="1" dirty="0" err="1"/>
              <a:t>class</a:t>
            </a:r>
            <a:r>
              <a:rPr lang="es-AR" b="1" dirty="0"/>
              <a:t> </a:t>
            </a:r>
            <a:r>
              <a:rPr lang="es-AR" b="1" dirty="0" err="1"/>
              <a:t>BTree</a:t>
            </a:r>
            <a:r>
              <a:rPr lang="es-AR" b="1" dirty="0"/>
              <a:t>&lt;T </a:t>
            </a:r>
            <a:r>
              <a:rPr lang="es-AR" b="1" dirty="0" err="1"/>
              <a:t>extends</a:t>
            </a:r>
            <a:r>
              <a:rPr lang="es-AR" b="1" dirty="0"/>
              <a:t> Comparable&lt;T&gt;, V&gt; </a:t>
            </a:r>
            <a:r>
              <a:rPr lang="es-AR" b="1" dirty="0" err="1"/>
              <a:t>implements</a:t>
            </a:r>
            <a:r>
              <a:rPr lang="es-AR" b="1" dirty="0"/>
              <a:t> </a:t>
            </a:r>
            <a:r>
              <a:rPr lang="es-AR" b="1" dirty="0" err="1"/>
              <a:t>ITree</a:t>
            </a:r>
            <a:r>
              <a:rPr lang="es-AR" b="1" dirty="0"/>
              <a:t>&lt;T, V&gt; {…</a:t>
            </a:r>
          </a:p>
          <a:p>
            <a:pPr marL="0" indent="0">
              <a:buNone/>
            </a:pPr>
            <a:endParaRPr lang="en-US" b="1" dirty="0"/>
          </a:p>
          <a:p>
            <a:pPr marL="0" indent="0">
              <a:buNone/>
            </a:pPr>
            <a:r>
              <a:rPr lang="en-US" b="1" dirty="0" err="1"/>
              <a:t>Donde</a:t>
            </a:r>
            <a:r>
              <a:rPr lang="en-US" b="1" dirty="0"/>
              <a:t> V </a:t>
            </a:r>
            <a:r>
              <a:rPr lang="en-US" b="1" dirty="0" err="1"/>
              <a:t>es</a:t>
            </a:r>
            <a:r>
              <a:rPr lang="en-US" b="1" dirty="0"/>
              <a:t> para </a:t>
            </a:r>
            <a:r>
              <a:rPr lang="en-US" b="1" dirty="0" err="1"/>
              <a:t>asociar</a:t>
            </a:r>
            <a:r>
              <a:rPr lang="en-US" b="1" dirty="0"/>
              <a:t> al Key un Record. </a:t>
            </a:r>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152</a:t>
            </a:fld>
            <a:endParaRPr lang="en-US"/>
          </a:p>
        </p:txBody>
      </p:sp>
    </p:spTree>
    <p:extLst>
      <p:ext uri="{BB962C8B-B14F-4D97-AF65-F5344CB8AC3E}">
        <p14:creationId xmlns:p14="http://schemas.microsoft.com/office/powerpoint/2010/main" val="1412791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err="1"/>
              <a:t>Ej</a:t>
            </a:r>
            <a:r>
              <a:rPr lang="en-US" dirty="0"/>
              <a:t>: para record student: </a:t>
            </a:r>
            <a:r>
              <a:rPr lang="en-US" dirty="0" err="1"/>
              <a:t>legajo</a:t>
            </a:r>
            <a:r>
              <a:rPr lang="en-US" dirty="0"/>
              <a:t>, </a:t>
            </a:r>
            <a:r>
              <a:rPr lang="en-US" dirty="0" err="1"/>
              <a:t>nombre</a:t>
            </a:r>
            <a:r>
              <a:rPr lang="en-US" dirty="0"/>
              <a:t>, email. </a:t>
            </a:r>
          </a:p>
          <a:p>
            <a:pPr marL="0" indent="0" algn="ctr">
              <a:buNone/>
            </a:pPr>
            <a:r>
              <a:rPr lang="en-US" dirty="0"/>
              <a:t>&lt;10, Ana, ana@Hotmail.com&gt;</a:t>
            </a:r>
          </a:p>
          <a:p>
            <a:pPr marL="0" indent="0" algn="ctr">
              <a:buNone/>
            </a:pPr>
            <a:r>
              <a:rPr lang="en-US" dirty="0"/>
              <a:t>&lt;2, Juan, juan@Hotmail.com&gt;</a:t>
            </a:r>
            <a:endParaRPr lang="es-AR" dirty="0"/>
          </a:p>
          <a:p>
            <a:pPr marL="0" indent="0" algn="ctr">
              <a:buNone/>
            </a:pPr>
            <a:r>
              <a:rPr lang="en-US" dirty="0"/>
              <a:t>&lt;7, </a:t>
            </a:r>
            <a:r>
              <a:rPr lang="en-US" dirty="0" err="1"/>
              <a:t>Fer</a:t>
            </a:r>
            <a:r>
              <a:rPr lang="en-US" dirty="0"/>
              <a:t>, fer@Hotmail.com&gt;</a:t>
            </a:r>
          </a:p>
          <a:p>
            <a:pPr marL="0" indent="0">
              <a:buNone/>
            </a:pPr>
            <a:endParaRPr lang="en-US" dirty="0"/>
          </a:p>
          <a:p>
            <a:pPr marL="0" indent="0">
              <a:buNone/>
            </a:pPr>
            <a:r>
              <a:rPr lang="en-US" sz="2800" dirty="0"/>
              <a:t>Si B </a:t>
            </a:r>
            <a:r>
              <a:rPr lang="en-US" sz="2800" dirty="0" err="1"/>
              <a:t>ordena</a:t>
            </a:r>
            <a:r>
              <a:rPr lang="en-US" sz="2800" dirty="0"/>
              <a:t> </a:t>
            </a:r>
            <a:r>
              <a:rPr lang="en-US" sz="2800" dirty="0" err="1"/>
              <a:t>por</a:t>
            </a:r>
            <a:r>
              <a:rPr lang="en-US" sz="2800" dirty="0"/>
              <a:t> </a:t>
            </a:r>
            <a:r>
              <a:rPr lang="en-US" sz="2800" dirty="0" err="1">
                <a:solidFill>
                  <a:schemeClr val="accent5"/>
                </a:solidFill>
              </a:rPr>
              <a:t>legajo</a:t>
            </a:r>
            <a:endParaRPr lang="en-US" dirty="0"/>
          </a:p>
          <a:p>
            <a:pPr marL="0" indent="0">
              <a:buNone/>
            </a:pPr>
            <a:endParaRPr lang="en-US" dirty="0"/>
          </a:p>
          <a:p>
            <a:pPr marL="0" indent="0">
              <a:buNone/>
            </a:pPr>
            <a:endParaRPr lang="en-US" dirty="0"/>
          </a:p>
          <a:p>
            <a:pPr marL="0" indent="0">
              <a:buNone/>
            </a:pPr>
            <a:r>
              <a:rPr lang="en-US" sz="2400" dirty="0"/>
              <a:t> 		</a:t>
            </a:r>
            <a:endParaRPr lang="es-AR" sz="2400" dirty="0">
              <a:solidFill>
                <a:srgbClr val="FFC000"/>
              </a:solidFill>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t>153</a:t>
            </a:fld>
            <a:endParaRPr lang="en-US"/>
          </a:p>
        </p:txBody>
      </p:sp>
      <p:sp>
        <p:nvSpPr>
          <p:cNvPr id="6" name="Rectangle 5"/>
          <p:cNvSpPr/>
          <p:nvPr/>
        </p:nvSpPr>
        <p:spPr>
          <a:xfrm>
            <a:off x="4653659" y="5867400"/>
            <a:ext cx="3066490"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10, &lt;10, Ana, ana@Hotmail.com&gt;</a:t>
            </a:r>
          </a:p>
          <a:p>
            <a:pPr algn="ctr"/>
            <a:r>
              <a:rPr lang="en-US" sz="1600" dirty="0"/>
              <a:t> </a:t>
            </a:r>
            <a:endParaRPr lang="es-AR" sz="1600" dirty="0"/>
          </a:p>
        </p:txBody>
      </p:sp>
      <p:sp>
        <p:nvSpPr>
          <p:cNvPr id="7" name="Rectangle 6"/>
          <p:cNvSpPr/>
          <p:nvPr/>
        </p:nvSpPr>
        <p:spPr>
          <a:xfrm>
            <a:off x="4453358" y="4834621"/>
            <a:ext cx="2103120" cy="425448"/>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8" name="Rectangle 7"/>
          <p:cNvSpPr/>
          <p:nvPr/>
        </p:nvSpPr>
        <p:spPr>
          <a:xfrm>
            <a:off x="339634" y="5883276"/>
            <a:ext cx="2716001"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2, &lt;2, Juan, juan@Hotmail.com&gt;</a:t>
            </a:r>
            <a:endParaRPr lang="es-AR" sz="1400" dirty="0"/>
          </a:p>
        </p:txBody>
      </p:sp>
      <p:sp>
        <p:nvSpPr>
          <p:cNvPr id="9" name="Rectangle 8"/>
          <p:cNvSpPr/>
          <p:nvPr/>
        </p:nvSpPr>
        <p:spPr>
          <a:xfrm>
            <a:off x="2116183" y="4834621"/>
            <a:ext cx="2537476" cy="425448"/>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7, &lt;7, </a:t>
            </a:r>
            <a:r>
              <a:rPr lang="en-US" sz="1400" dirty="0" err="1"/>
              <a:t>Fer</a:t>
            </a:r>
            <a:r>
              <a:rPr lang="en-US" sz="1400" dirty="0"/>
              <a:t>, fer@Hotmail.com&gt; </a:t>
            </a:r>
            <a:endParaRPr lang="es-AR" sz="1400" dirty="0"/>
          </a:p>
        </p:txBody>
      </p:sp>
      <p:sp>
        <p:nvSpPr>
          <p:cNvPr id="10" name="Rectangle 9"/>
          <p:cNvSpPr/>
          <p:nvPr/>
        </p:nvSpPr>
        <p:spPr>
          <a:xfrm>
            <a:off x="3023014" y="5875338"/>
            <a:ext cx="1095087"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1" name="Rectangle 10"/>
          <p:cNvSpPr/>
          <p:nvPr/>
        </p:nvSpPr>
        <p:spPr>
          <a:xfrm>
            <a:off x="7665750" y="5867400"/>
            <a:ext cx="1138616"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3" name="Straight Arrow Connector 12"/>
          <p:cNvCxnSpPr/>
          <p:nvPr/>
        </p:nvCxnSpPr>
        <p:spPr>
          <a:xfrm flipH="1">
            <a:off x="1449974" y="5260069"/>
            <a:ext cx="644436" cy="60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53659" y="5267689"/>
            <a:ext cx="547532" cy="599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1969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arn(inVertical)">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err="1"/>
              <a:t>Ej</a:t>
            </a:r>
            <a:r>
              <a:rPr lang="en-US" dirty="0"/>
              <a:t>: para record student: </a:t>
            </a:r>
            <a:r>
              <a:rPr lang="en-US" dirty="0" err="1"/>
              <a:t>legajo</a:t>
            </a:r>
            <a:r>
              <a:rPr lang="en-US" dirty="0"/>
              <a:t>, </a:t>
            </a:r>
            <a:r>
              <a:rPr lang="en-US" dirty="0" err="1"/>
              <a:t>nombre</a:t>
            </a:r>
            <a:r>
              <a:rPr lang="en-US" dirty="0"/>
              <a:t>, email. </a:t>
            </a:r>
          </a:p>
          <a:p>
            <a:pPr marL="0" indent="0" algn="ctr">
              <a:buNone/>
            </a:pPr>
            <a:r>
              <a:rPr lang="en-US" dirty="0"/>
              <a:t>&lt;10, Ana, ana@Hotmail.com&gt;</a:t>
            </a:r>
          </a:p>
          <a:p>
            <a:pPr marL="0" indent="0" algn="ctr">
              <a:buNone/>
            </a:pPr>
            <a:r>
              <a:rPr lang="en-US" dirty="0"/>
              <a:t>&lt;2, Juan, juan@Hotmail.com&gt;</a:t>
            </a:r>
            <a:endParaRPr lang="es-AR" dirty="0"/>
          </a:p>
          <a:p>
            <a:pPr marL="0" indent="0" algn="ctr">
              <a:buNone/>
            </a:pPr>
            <a:r>
              <a:rPr lang="en-US" dirty="0"/>
              <a:t>&lt;7, </a:t>
            </a:r>
            <a:r>
              <a:rPr lang="en-US" dirty="0" err="1"/>
              <a:t>Fer</a:t>
            </a:r>
            <a:r>
              <a:rPr lang="en-US" dirty="0"/>
              <a:t>, fer@Hotmail.com&gt;</a:t>
            </a:r>
          </a:p>
          <a:p>
            <a:pPr marL="0" indent="0">
              <a:buNone/>
            </a:pPr>
            <a:endParaRPr lang="en-US" dirty="0"/>
          </a:p>
          <a:p>
            <a:pPr marL="0" indent="0">
              <a:buNone/>
            </a:pPr>
            <a:r>
              <a:rPr lang="en-US" sz="2800" dirty="0"/>
              <a:t>Si B </a:t>
            </a:r>
            <a:r>
              <a:rPr lang="en-US" sz="2800" dirty="0" err="1"/>
              <a:t>ordena</a:t>
            </a:r>
            <a:r>
              <a:rPr lang="en-US" sz="2800" dirty="0"/>
              <a:t> </a:t>
            </a:r>
            <a:r>
              <a:rPr lang="en-US" sz="2800" dirty="0" err="1"/>
              <a:t>por</a:t>
            </a:r>
            <a:r>
              <a:rPr lang="en-US" sz="2800" dirty="0"/>
              <a:t> </a:t>
            </a:r>
            <a:r>
              <a:rPr lang="en-US" sz="2800" dirty="0" err="1">
                <a:solidFill>
                  <a:srgbClr val="FFC000"/>
                </a:solidFill>
              </a:rPr>
              <a:t>nombre</a:t>
            </a:r>
            <a:endParaRPr lang="en-US" dirty="0">
              <a:solidFill>
                <a:srgbClr val="FFC000"/>
              </a:solidFill>
            </a:endParaRPr>
          </a:p>
          <a:p>
            <a:pPr marL="0" indent="0">
              <a:buNone/>
            </a:pPr>
            <a:endParaRPr lang="en-US" dirty="0"/>
          </a:p>
          <a:p>
            <a:pPr marL="0" indent="0">
              <a:buNone/>
            </a:pPr>
            <a:endParaRPr lang="en-US" dirty="0"/>
          </a:p>
          <a:p>
            <a:pPr marL="0" indent="0">
              <a:buNone/>
            </a:pPr>
            <a:r>
              <a:rPr lang="en-US" sz="2400" dirty="0"/>
              <a:t> 		</a:t>
            </a:r>
            <a:endParaRPr lang="es-AR" sz="2400" dirty="0">
              <a:solidFill>
                <a:srgbClr val="FFC000"/>
              </a:solidFill>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t>154</a:t>
            </a:fld>
            <a:endParaRPr lang="en-US"/>
          </a:p>
        </p:txBody>
      </p:sp>
      <p:sp>
        <p:nvSpPr>
          <p:cNvPr id="6" name="Rectangle 5"/>
          <p:cNvSpPr/>
          <p:nvPr/>
        </p:nvSpPr>
        <p:spPr>
          <a:xfrm>
            <a:off x="-43476" y="5883276"/>
            <a:ext cx="3066490" cy="457200"/>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Ana, &lt;10, Ana, ana@Hotmail.com&gt;</a:t>
            </a:r>
          </a:p>
          <a:p>
            <a:pPr algn="ctr"/>
            <a:r>
              <a:rPr lang="en-US" sz="1600" dirty="0"/>
              <a:t> </a:t>
            </a:r>
            <a:endParaRPr lang="es-AR" sz="1600" dirty="0"/>
          </a:p>
        </p:txBody>
      </p:sp>
      <p:sp>
        <p:nvSpPr>
          <p:cNvPr id="7" name="Rectangle 6"/>
          <p:cNvSpPr/>
          <p:nvPr/>
        </p:nvSpPr>
        <p:spPr>
          <a:xfrm>
            <a:off x="4287896" y="4834621"/>
            <a:ext cx="2103120" cy="425448"/>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8" name="Rectangle 7"/>
          <p:cNvSpPr/>
          <p:nvPr/>
        </p:nvSpPr>
        <p:spPr>
          <a:xfrm>
            <a:off x="4618777" y="5867400"/>
            <a:ext cx="3086167" cy="457200"/>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a:t>Juan, &lt;2, Juan, juan@Hotmail.com&gt;</a:t>
            </a:r>
            <a:endParaRPr lang="es-AR" sz="1400" dirty="0"/>
          </a:p>
        </p:txBody>
      </p:sp>
      <p:sp>
        <p:nvSpPr>
          <p:cNvPr id="9" name="Rectangle 8"/>
          <p:cNvSpPr/>
          <p:nvPr/>
        </p:nvSpPr>
        <p:spPr>
          <a:xfrm>
            <a:off x="1798820" y="4834621"/>
            <a:ext cx="2689377" cy="425448"/>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400" dirty="0" err="1"/>
              <a:t>Fer</a:t>
            </a:r>
            <a:r>
              <a:rPr lang="en-US" sz="1400" dirty="0"/>
              <a:t>, &lt;7, </a:t>
            </a:r>
            <a:r>
              <a:rPr lang="en-US" sz="1400" dirty="0" err="1"/>
              <a:t>Fer</a:t>
            </a:r>
            <a:r>
              <a:rPr lang="en-US" sz="1400" dirty="0"/>
              <a:t>, fer@Hotmail.com&gt; </a:t>
            </a:r>
            <a:endParaRPr lang="es-AR" sz="1400" dirty="0"/>
          </a:p>
        </p:txBody>
      </p:sp>
      <p:sp>
        <p:nvSpPr>
          <p:cNvPr id="10" name="Rectangle 9"/>
          <p:cNvSpPr/>
          <p:nvPr/>
        </p:nvSpPr>
        <p:spPr>
          <a:xfrm>
            <a:off x="3023014" y="5875338"/>
            <a:ext cx="1095087" cy="457200"/>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1" name="Rectangle 10"/>
          <p:cNvSpPr/>
          <p:nvPr/>
        </p:nvSpPr>
        <p:spPr>
          <a:xfrm>
            <a:off x="7500288" y="5867400"/>
            <a:ext cx="1138616" cy="457200"/>
          </a:xfrm>
          <a:prstGeom prst="rect">
            <a:avLst/>
          </a:prstGeom>
          <a:solidFill>
            <a:srgbClr val="FFC000"/>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3" name="Straight Arrow Connector 12"/>
          <p:cNvCxnSpPr/>
          <p:nvPr/>
        </p:nvCxnSpPr>
        <p:spPr>
          <a:xfrm flipH="1">
            <a:off x="1449974" y="5260069"/>
            <a:ext cx="644436" cy="6073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653659" y="5267689"/>
            <a:ext cx="547532" cy="5997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6458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barn(inVertical)">
                                      <p:cBhvr>
                                        <p:cTn id="7" dur="500"/>
                                        <p:tgtEl>
                                          <p:spTgt spid="3">
                                            <p:txEl>
                                              <p:pRg st="8" end="8"/>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Eficiencia</a:t>
            </a:r>
            <a:r>
              <a:rPr lang="en-US" dirty="0"/>
              <a:t> de </a:t>
            </a:r>
            <a:r>
              <a:rPr lang="en-US" dirty="0" err="1"/>
              <a:t>los</a:t>
            </a:r>
            <a:r>
              <a:rPr lang="en-US" dirty="0"/>
              <a:t> </a:t>
            </a:r>
            <a:r>
              <a:rPr lang="en-US" dirty="0" err="1"/>
              <a:t>árboles</a:t>
            </a:r>
            <a:endParaRPr lang="es-AR" dirty="0"/>
          </a:p>
        </p:txBody>
      </p:sp>
      <p:sp>
        <p:nvSpPr>
          <p:cNvPr id="3" name="Content Placeholder 2"/>
          <p:cNvSpPr>
            <a:spLocks noGrp="1"/>
          </p:cNvSpPr>
          <p:nvPr>
            <p:ph idx="1"/>
          </p:nvPr>
        </p:nvSpPr>
        <p:spPr/>
        <p:txBody>
          <a:bodyPr>
            <a:normAutofit lnSpcReduction="10000"/>
          </a:bodyPr>
          <a:lstStyle/>
          <a:p>
            <a:pPr marL="0" indent="0">
              <a:buNone/>
            </a:pPr>
            <a:r>
              <a:rPr lang="en-US" dirty="0"/>
              <a:t>Si la </a:t>
            </a:r>
            <a:r>
              <a:rPr lang="en-US" dirty="0" err="1"/>
              <a:t>colección</a:t>
            </a:r>
            <a:r>
              <a:rPr lang="en-US" dirty="0"/>
              <a:t> </a:t>
            </a:r>
            <a:r>
              <a:rPr lang="en-US" dirty="0" err="1"/>
              <a:t>tiene</a:t>
            </a:r>
            <a:r>
              <a:rPr lang="en-US" dirty="0"/>
              <a:t> </a:t>
            </a:r>
            <a:r>
              <a:rPr lang="en-US" dirty="0" err="1"/>
              <a:t>mucha</a:t>
            </a:r>
            <a:r>
              <a:rPr lang="en-US" dirty="0"/>
              <a:t> </a:t>
            </a:r>
            <a:r>
              <a:rPr lang="en-US" dirty="0" err="1"/>
              <a:t>información</a:t>
            </a:r>
            <a:r>
              <a:rPr lang="en-US" dirty="0"/>
              <a:t> el Record se </a:t>
            </a:r>
            <a:r>
              <a:rPr lang="en-US" dirty="0" err="1"/>
              <a:t>deja</a:t>
            </a:r>
            <a:r>
              <a:rPr lang="en-US" dirty="0"/>
              <a:t> </a:t>
            </a:r>
            <a:r>
              <a:rPr lang="en-US" dirty="0" err="1"/>
              <a:t>en</a:t>
            </a:r>
            <a:r>
              <a:rPr lang="en-US" dirty="0"/>
              <a:t> disco. Se accede al </a:t>
            </a:r>
            <a:r>
              <a:rPr lang="en-US" dirty="0" err="1"/>
              <a:t>archivo</a:t>
            </a:r>
            <a:r>
              <a:rPr lang="en-US" dirty="0"/>
              <a:t> con </a:t>
            </a:r>
          </a:p>
          <a:p>
            <a:pPr marL="0" indent="0">
              <a:buNone/>
            </a:pPr>
            <a:r>
              <a:rPr lang="es-AR" dirty="0" err="1"/>
              <a:t>RandomAccessFile</a:t>
            </a:r>
            <a:r>
              <a:rPr lang="es-AR" dirty="0"/>
              <a:t>  (</a:t>
            </a:r>
            <a:r>
              <a:rPr lang="es-AR" dirty="0" err="1"/>
              <a:t>fixed</a:t>
            </a:r>
            <a:r>
              <a:rPr lang="es-AR" dirty="0"/>
              <a:t> </a:t>
            </a:r>
            <a:r>
              <a:rPr lang="es-AR" dirty="0" err="1"/>
              <a:t>length</a:t>
            </a:r>
            <a:r>
              <a:rPr lang="es-AR" dirty="0"/>
              <a:t> records) por su offset. </a:t>
            </a:r>
          </a:p>
          <a:p>
            <a:pPr marL="0" indent="0">
              <a:buNone/>
            </a:pPr>
            <a:endParaRPr lang="en-US" b="1" dirty="0"/>
          </a:p>
          <a:p>
            <a:pPr marL="0" indent="0">
              <a:buNone/>
            </a:pPr>
            <a:r>
              <a:rPr lang="en-US" b="1" dirty="0" err="1"/>
              <a:t>Así</a:t>
            </a:r>
            <a:r>
              <a:rPr lang="en-US" b="1" dirty="0"/>
              <a:t>, el </a:t>
            </a:r>
            <a:r>
              <a:rPr lang="en-US" b="1" dirty="0" err="1"/>
              <a:t>árbol</a:t>
            </a:r>
            <a:r>
              <a:rPr lang="en-US" b="1" dirty="0"/>
              <a:t> </a:t>
            </a:r>
            <a:r>
              <a:rPr lang="en-US" b="1" dirty="0" err="1"/>
              <a:t>quedaría</a:t>
            </a:r>
            <a:endParaRPr lang="en-US" b="1" dirty="0"/>
          </a:p>
          <a:p>
            <a:pPr marL="0" indent="0">
              <a:buNone/>
            </a:pPr>
            <a:r>
              <a:rPr lang="es-AR" b="1" dirty="0" err="1"/>
              <a:t>public</a:t>
            </a:r>
            <a:r>
              <a:rPr lang="es-AR" b="1" dirty="0"/>
              <a:t> </a:t>
            </a:r>
            <a:r>
              <a:rPr lang="es-AR" b="1" dirty="0" err="1"/>
              <a:t>class</a:t>
            </a:r>
            <a:r>
              <a:rPr lang="es-AR" b="1" dirty="0"/>
              <a:t> </a:t>
            </a:r>
            <a:r>
              <a:rPr lang="es-AR" b="1" dirty="0" err="1"/>
              <a:t>BTree</a:t>
            </a:r>
            <a:r>
              <a:rPr lang="es-AR" b="1" dirty="0"/>
              <a:t>&lt;T </a:t>
            </a:r>
            <a:r>
              <a:rPr lang="es-AR" b="1" dirty="0" err="1"/>
              <a:t>extends</a:t>
            </a:r>
            <a:r>
              <a:rPr lang="es-AR" b="1" dirty="0"/>
              <a:t> Comparable&lt;T&gt;, V&gt; </a:t>
            </a:r>
            <a:r>
              <a:rPr lang="es-AR" b="1" dirty="0" err="1"/>
              <a:t>implements</a:t>
            </a:r>
            <a:r>
              <a:rPr lang="es-AR" b="1" dirty="0"/>
              <a:t> </a:t>
            </a:r>
            <a:r>
              <a:rPr lang="es-AR" b="1" dirty="0" err="1"/>
              <a:t>ITree</a:t>
            </a:r>
            <a:r>
              <a:rPr lang="es-AR" b="1" dirty="0"/>
              <a:t>&lt;T, V&gt; {…</a:t>
            </a:r>
          </a:p>
          <a:p>
            <a:pPr marL="0" indent="0">
              <a:buNone/>
            </a:pPr>
            <a:endParaRPr lang="en-US" b="1" dirty="0"/>
          </a:p>
          <a:p>
            <a:pPr marL="0" indent="0">
              <a:buNone/>
            </a:pPr>
            <a:r>
              <a:rPr lang="en-US" b="1" dirty="0" err="1"/>
              <a:t>Donde</a:t>
            </a:r>
            <a:r>
              <a:rPr lang="en-US" b="1" dirty="0"/>
              <a:t> V </a:t>
            </a:r>
            <a:r>
              <a:rPr lang="en-US" b="1" dirty="0" err="1"/>
              <a:t>es</a:t>
            </a:r>
            <a:r>
              <a:rPr lang="en-US" b="1" dirty="0"/>
              <a:t> el “index u offset” del </a:t>
            </a:r>
            <a:r>
              <a:rPr lang="en-US" b="1" dirty="0" err="1"/>
              <a:t>archivo</a:t>
            </a:r>
            <a:r>
              <a:rPr lang="en-US" b="1" dirty="0"/>
              <a:t> </a:t>
            </a:r>
            <a:r>
              <a:rPr lang="en-US" b="1" dirty="0" err="1"/>
              <a:t>en</a:t>
            </a:r>
            <a:r>
              <a:rPr lang="en-US" b="1" dirty="0"/>
              <a:t> disco.</a:t>
            </a:r>
          </a:p>
          <a:p>
            <a:pPr marL="0" indent="0">
              <a:buNone/>
            </a:pPr>
            <a:endParaRPr lang="en-US" dirty="0"/>
          </a:p>
          <a:p>
            <a:pPr marL="0" indent="0">
              <a:buNone/>
            </a:pPr>
            <a:endParaRPr lang="en-US" b="1"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155</a:t>
            </a:fld>
            <a:endParaRPr lang="en-US"/>
          </a:p>
        </p:txBody>
      </p:sp>
    </p:spTree>
    <p:extLst>
      <p:ext uri="{BB962C8B-B14F-4D97-AF65-F5344CB8AC3E}">
        <p14:creationId xmlns:p14="http://schemas.microsoft.com/office/powerpoint/2010/main" val="243203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err="1"/>
              <a:t>Ej</a:t>
            </a:r>
            <a:r>
              <a:rPr lang="en-US" dirty="0"/>
              <a:t>: para record student: </a:t>
            </a:r>
            <a:r>
              <a:rPr lang="en-US" dirty="0" err="1"/>
              <a:t>legajo</a:t>
            </a:r>
            <a:r>
              <a:rPr lang="en-US" dirty="0"/>
              <a:t>, </a:t>
            </a:r>
            <a:r>
              <a:rPr lang="en-US" dirty="0" err="1"/>
              <a:t>nombre</a:t>
            </a:r>
            <a:r>
              <a:rPr lang="en-US" dirty="0"/>
              <a:t>, email. </a:t>
            </a:r>
            <a:r>
              <a:rPr lang="en-US" dirty="0" err="1"/>
              <a:t>Todos</a:t>
            </a:r>
            <a:r>
              <a:rPr lang="en-US" dirty="0"/>
              <a:t> </a:t>
            </a:r>
            <a:r>
              <a:rPr lang="en-US" dirty="0" err="1"/>
              <a:t>los</a:t>
            </a:r>
            <a:r>
              <a:rPr lang="en-US" dirty="0"/>
              <a:t> </a:t>
            </a:r>
            <a:r>
              <a:rPr lang="en-US" dirty="0" err="1"/>
              <a:t>registros</a:t>
            </a:r>
            <a:r>
              <a:rPr lang="en-US" dirty="0"/>
              <a:t> </a:t>
            </a:r>
            <a:r>
              <a:rPr lang="en-US" dirty="0" err="1"/>
              <a:t>ocupan</a:t>
            </a:r>
            <a:r>
              <a:rPr lang="en-US" dirty="0"/>
              <a:t>, </a:t>
            </a:r>
            <a:r>
              <a:rPr lang="en-US" dirty="0" err="1"/>
              <a:t>por</a:t>
            </a:r>
            <a:r>
              <a:rPr lang="en-US" dirty="0"/>
              <a:t> </a:t>
            </a:r>
            <a:r>
              <a:rPr lang="en-US" dirty="0" err="1"/>
              <a:t>ejemplo</a:t>
            </a:r>
            <a:r>
              <a:rPr lang="en-US" dirty="0"/>
              <a:t>, 4+50+20 bytes.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sz="2400" dirty="0"/>
              <a:t>Si B </a:t>
            </a:r>
            <a:r>
              <a:rPr lang="en-US" sz="2400" dirty="0" err="1"/>
              <a:t>ordena</a:t>
            </a:r>
            <a:r>
              <a:rPr lang="en-US" sz="2400" dirty="0"/>
              <a:t> </a:t>
            </a:r>
            <a:r>
              <a:rPr lang="en-US" sz="2400" dirty="0" err="1"/>
              <a:t>por</a:t>
            </a:r>
            <a:r>
              <a:rPr lang="en-US" sz="2400" dirty="0"/>
              <a:t> </a:t>
            </a:r>
            <a:r>
              <a:rPr lang="en-US" sz="2400" dirty="0" err="1">
                <a:solidFill>
                  <a:schemeClr val="accent5"/>
                </a:solidFill>
              </a:rPr>
              <a:t>legajo</a:t>
            </a:r>
            <a:r>
              <a:rPr lang="en-US" sz="2400" dirty="0"/>
              <a:t>		Si B </a:t>
            </a:r>
            <a:r>
              <a:rPr lang="en-US" sz="2400" dirty="0" err="1"/>
              <a:t>ordena</a:t>
            </a:r>
            <a:r>
              <a:rPr lang="en-US" sz="2400" dirty="0"/>
              <a:t> </a:t>
            </a:r>
            <a:r>
              <a:rPr lang="en-US" sz="2400" dirty="0" err="1"/>
              <a:t>por</a:t>
            </a:r>
            <a:r>
              <a:rPr lang="en-US" sz="2400" dirty="0"/>
              <a:t> </a:t>
            </a:r>
            <a:r>
              <a:rPr lang="en-US" sz="2400" dirty="0" err="1">
                <a:solidFill>
                  <a:srgbClr val="FFC000"/>
                </a:solidFill>
              </a:rPr>
              <a:t>nombre</a:t>
            </a:r>
            <a:endParaRPr lang="es-AR" sz="2400" dirty="0">
              <a:solidFill>
                <a:srgbClr val="FFC000"/>
              </a:solidFill>
            </a:endParaRPr>
          </a:p>
        </p:txBody>
      </p:sp>
      <p:sp>
        <p:nvSpPr>
          <p:cNvPr id="4" name="Slide Number Placeholder 3"/>
          <p:cNvSpPr>
            <a:spLocks noGrp="1"/>
          </p:cNvSpPr>
          <p:nvPr>
            <p:ph type="sldNum" sz="quarter" idx="12"/>
          </p:nvPr>
        </p:nvSpPr>
        <p:spPr/>
        <p:txBody>
          <a:bodyPr/>
          <a:lstStyle/>
          <a:p>
            <a:fld id="{401CF334-2D5C-4859-84A6-CA7E6E43FAEB}" type="slidenum">
              <a:rPr lang="en-US" smtClean="0"/>
              <a:t>156</a:t>
            </a:fld>
            <a:endParaRPr lang="en-US"/>
          </a:p>
        </p:txBody>
      </p:sp>
      <p:sp>
        <p:nvSpPr>
          <p:cNvPr id="5" name="Flowchart: Magnetic Disk 4"/>
          <p:cNvSpPr/>
          <p:nvPr/>
        </p:nvSpPr>
        <p:spPr>
          <a:xfrm>
            <a:off x="448491" y="2791097"/>
            <a:ext cx="3285308" cy="1767840"/>
          </a:xfrm>
          <a:prstGeom prst="flowChartMagneticDisk">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&lt;10, Ana, </a:t>
            </a:r>
            <a:r>
              <a:rPr lang="en-US" dirty="0">
                <a:hlinkClick r:id="rId2"/>
              </a:rPr>
              <a:t>ana@Hotmail.com</a:t>
            </a:r>
            <a:r>
              <a:rPr lang="en-US" dirty="0"/>
              <a:t>&gt;</a:t>
            </a:r>
          </a:p>
          <a:p>
            <a:pPr algn="ctr"/>
            <a:r>
              <a:rPr lang="en-US" dirty="0"/>
              <a:t>&lt;2, Juan, juan@Hotmail.com&gt;</a:t>
            </a:r>
            <a:endParaRPr lang="es-AR" dirty="0"/>
          </a:p>
          <a:p>
            <a:pPr algn="ctr"/>
            <a:r>
              <a:rPr lang="en-US" dirty="0"/>
              <a:t>&lt;7, </a:t>
            </a:r>
            <a:r>
              <a:rPr lang="en-US" dirty="0" err="1"/>
              <a:t>Fer</a:t>
            </a:r>
            <a:r>
              <a:rPr lang="en-US" dirty="0"/>
              <a:t>, </a:t>
            </a:r>
            <a:r>
              <a:rPr lang="en-US" dirty="0">
                <a:hlinkClick r:id="rId3"/>
              </a:rPr>
              <a:t>fer@Hotmail.com</a:t>
            </a:r>
            <a:r>
              <a:rPr lang="en-US" dirty="0"/>
              <a:t>&gt;</a:t>
            </a:r>
          </a:p>
          <a:p>
            <a:pPr algn="ctr"/>
            <a:endParaRPr lang="es-AR" dirty="0"/>
          </a:p>
          <a:p>
            <a:pPr algn="ctr"/>
            <a:endParaRPr lang="es-AR" dirty="0"/>
          </a:p>
        </p:txBody>
      </p:sp>
      <p:sp>
        <p:nvSpPr>
          <p:cNvPr id="6" name="Rectangle 5"/>
          <p:cNvSpPr/>
          <p:nvPr/>
        </p:nvSpPr>
        <p:spPr>
          <a:xfrm>
            <a:off x="2341533" y="5866177"/>
            <a:ext cx="1103807"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10, pos0 </a:t>
            </a:r>
            <a:endParaRPr lang="es-AR" dirty="0"/>
          </a:p>
        </p:txBody>
      </p:sp>
      <p:sp>
        <p:nvSpPr>
          <p:cNvPr id="7" name="Rectangle 6"/>
          <p:cNvSpPr/>
          <p:nvPr/>
        </p:nvSpPr>
        <p:spPr>
          <a:xfrm>
            <a:off x="2416624" y="5185954"/>
            <a:ext cx="966652"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8" name="Rectangle 7"/>
          <p:cNvSpPr/>
          <p:nvPr/>
        </p:nvSpPr>
        <p:spPr>
          <a:xfrm>
            <a:off x="267775" y="5883276"/>
            <a:ext cx="1208319"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2,pos74</a:t>
            </a:r>
            <a:endParaRPr lang="es-AR" dirty="0"/>
          </a:p>
        </p:txBody>
      </p:sp>
      <p:sp>
        <p:nvSpPr>
          <p:cNvPr id="9" name="Rectangle 8"/>
          <p:cNvSpPr/>
          <p:nvPr/>
        </p:nvSpPr>
        <p:spPr>
          <a:xfrm>
            <a:off x="1284509" y="5185954"/>
            <a:ext cx="1132115" cy="425448"/>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7, pos148 </a:t>
            </a:r>
            <a:endParaRPr lang="es-AR" dirty="0"/>
          </a:p>
        </p:txBody>
      </p:sp>
      <p:sp>
        <p:nvSpPr>
          <p:cNvPr id="10" name="Rectangle 9"/>
          <p:cNvSpPr/>
          <p:nvPr/>
        </p:nvSpPr>
        <p:spPr>
          <a:xfrm>
            <a:off x="1476094" y="5883276"/>
            <a:ext cx="718466"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11" name="Rectangle 10"/>
          <p:cNvSpPr/>
          <p:nvPr/>
        </p:nvSpPr>
        <p:spPr>
          <a:xfrm>
            <a:off x="3445340" y="5866177"/>
            <a:ext cx="799012" cy="457200"/>
          </a:xfrm>
          <a:prstGeom prst="rect">
            <a:avLst/>
          </a:prstGeom>
          <a:solidFill>
            <a:schemeClr val="accent5"/>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13" name="Straight Arrow Connector 12"/>
          <p:cNvCxnSpPr/>
          <p:nvPr/>
        </p:nvCxnSpPr>
        <p:spPr>
          <a:xfrm flipH="1">
            <a:off x="757646" y="5643154"/>
            <a:ext cx="526863" cy="24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416624" y="5643154"/>
            <a:ext cx="378827" cy="224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949430" y="5185954"/>
            <a:ext cx="966652"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17" name="Rectangle 16"/>
          <p:cNvSpPr/>
          <p:nvPr/>
        </p:nvSpPr>
        <p:spPr>
          <a:xfrm>
            <a:off x="5525589" y="5185954"/>
            <a:ext cx="1423841"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Fer</a:t>
            </a:r>
            <a:r>
              <a:rPr lang="en-US" dirty="0"/>
              <a:t>, pos148 </a:t>
            </a:r>
            <a:endParaRPr lang="es-AR" dirty="0"/>
          </a:p>
        </p:txBody>
      </p:sp>
      <p:sp>
        <p:nvSpPr>
          <p:cNvPr id="18" name="Rectangle 17"/>
          <p:cNvSpPr/>
          <p:nvPr/>
        </p:nvSpPr>
        <p:spPr>
          <a:xfrm>
            <a:off x="6788356" y="5866177"/>
            <a:ext cx="1529417"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Juan, pos74</a:t>
            </a:r>
            <a:endParaRPr lang="es-AR" dirty="0"/>
          </a:p>
        </p:txBody>
      </p:sp>
      <p:sp>
        <p:nvSpPr>
          <p:cNvPr id="19" name="Rectangle 18"/>
          <p:cNvSpPr/>
          <p:nvPr/>
        </p:nvSpPr>
        <p:spPr>
          <a:xfrm>
            <a:off x="4672146" y="5860074"/>
            <a:ext cx="1208319"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Ana, pos0</a:t>
            </a:r>
            <a:endParaRPr lang="es-AR" dirty="0"/>
          </a:p>
        </p:txBody>
      </p:sp>
      <p:sp>
        <p:nvSpPr>
          <p:cNvPr id="20" name="Rectangle 19"/>
          <p:cNvSpPr/>
          <p:nvPr/>
        </p:nvSpPr>
        <p:spPr>
          <a:xfrm>
            <a:off x="5880465" y="5860074"/>
            <a:ext cx="718466"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a:p>
        </p:txBody>
      </p:sp>
      <p:sp>
        <p:nvSpPr>
          <p:cNvPr id="21" name="Rectangle 20"/>
          <p:cNvSpPr/>
          <p:nvPr/>
        </p:nvSpPr>
        <p:spPr>
          <a:xfrm>
            <a:off x="8315582" y="5867400"/>
            <a:ext cx="799012" cy="457200"/>
          </a:xfrm>
          <a:prstGeom prst="rect">
            <a:avLst/>
          </a:prstGeom>
          <a:solidFill>
            <a:srgbClr val="FFC00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22" name="Straight Arrow Connector 21"/>
          <p:cNvCxnSpPr/>
          <p:nvPr/>
        </p:nvCxnSpPr>
        <p:spPr>
          <a:xfrm flipH="1">
            <a:off x="5286097" y="5612675"/>
            <a:ext cx="526863" cy="2401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6681660" y="5641931"/>
            <a:ext cx="378827" cy="2242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0335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inVertical)">
                                      <p:cBhvr>
                                        <p:cTn id="15" dur="500"/>
                                        <p:tgtEl>
                                          <p:spTgt spid="10"/>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barn(inVertical)">
                                      <p:cBhvr>
                                        <p:cTn id="21" dur="500"/>
                                        <p:tgtEl>
                                          <p:spTgt spid="1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inVertical)">
                                      <p:cBhvr>
                                        <p:cTn id="24" dur="500"/>
                                        <p:tgtEl>
                                          <p:spTgt spid="8"/>
                                        </p:tgtEl>
                                      </p:cBhvr>
                                    </p:animEffect>
                                  </p:childTnLst>
                                </p:cTn>
                              </p:par>
                              <p:par>
                                <p:cTn id="25" presetID="16" presetClass="entr" presetSubtype="21"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barn(inVertical)">
                                      <p:cBhvr>
                                        <p:cTn id="27" dur="500"/>
                                        <p:tgtEl>
                                          <p:spTgt spid="13"/>
                                        </p:tgtEl>
                                      </p:cBhvr>
                                    </p:animEffect>
                                  </p:childTnLst>
                                </p:cTn>
                              </p:par>
                              <p:par>
                                <p:cTn id="28" presetID="16" presetClass="entr" presetSubtype="21"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arn(inVertical)">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grpId="0" nodeType="click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arn(inVertical)">
                                      <p:cBhvr>
                                        <p:cTn id="38" dur="500"/>
                                        <p:tgtEl>
                                          <p:spTgt spid="16"/>
                                        </p:tgtEl>
                                      </p:cBhvr>
                                    </p:animEffect>
                                  </p:childTnLst>
                                </p:cTn>
                              </p:par>
                              <p:par>
                                <p:cTn id="39" presetID="16" presetClass="entr" presetSubtype="21"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barn(inVertical)">
                                      <p:cBhvr>
                                        <p:cTn id="41" dur="500"/>
                                        <p:tgtEl>
                                          <p:spTgt spid="17"/>
                                        </p:tgtEl>
                                      </p:cBhvr>
                                    </p:animEffect>
                                  </p:childTnLst>
                                </p:cTn>
                              </p:par>
                              <p:par>
                                <p:cTn id="42" presetID="16" presetClass="entr" presetSubtype="21" fill="hold"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barn(inVertical)">
                                      <p:cBhvr>
                                        <p:cTn id="44" dur="500"/>
                                        <p:tgtEl>
                                          <p:spTgt spid="22"/>
                                        </p:tgtEl>
                                      </p:cBhvr>
                                    </p:animEffect>
                                  </p:childTnLst>
                                </p:cTn>
                              </p:par>
                              <p:par>
                                <p:cTn id="45" presetID="16" presetClass="entr" presetSubtype="21"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barn(inVertical)">
                                      <p:cBhvr>
                                        <p:cTn id="47" dur="500"/>
                                        <p:tgtEl>
                                          <p:spTgt spid="19"/>
                                        </p:tgtEl>
                                      </p:cBhvr>
                                    </p:animEffect>
                                  </p:childTnLst>
                                </p:cTn>
                              </p:par>
                              <p:par>
                                <p:cTn id="48" presetID="16" presetClass="entr" presetSubtype="21" fill="hold" grpId="0" nodeType="with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arn(inVertical)">
                                      <p:cBhvr>
                                        <p:cTn id="50" dur="500"/>
                                        <p:tgtEl>
                                          <p:spTgt spid="20"/>
                                        </p:tgtEl>
                                      </p:cBhvr>
                                    </p:animEffect>
                                  </p:childTnLst>
                                </p:cTn>
                              </p:par>
                              <p:par>
                                <p:cTn id="51" presetID="16" presetClass="entr" presetSubtype="21"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barn(inVertical)">
                                      <p:cBhvr>
                                        <p:cTn id="53" dur="500"/>
                                        <p:tgtEl>
                                          <p:spTgt spid="23"/>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barn(inVertical)">
                                      <p:cBhvr>
                                        <p:cTn id="56" dur="500"/>
                                        <p:tgtEl>
                                          <p:spTgt spid="18"/>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barn(inVertical)">
                                      <p:cBhvr>
                                        <p:cTn id="5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6" grpId="0" animBg="1"/>
      <p:bldP spid="17" grpId="0" animBg="1"/>
      <p:bldP spid="18" grpId="0" animBg="1"/>
      <p:bldP spid="19" grpId="0" animBg="1"/>
      <p:bldP spid="20" grpId="0" animBg="1"/>
      <p:bldP spid="2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457200" y="1843365"/>
            <a:ext cx="8229600" cy="1036427"/>
          </a:xfrm>
        </p:spPr>
        <p:txBody>
          <a:bodyPr>
            <a:normAutofit fontScale="77500" lnSpcReduction="20000"/>
          </a:bodyPr>
          <a:lstStyle/>
          <a:p>
            <a:pPr marL="0" indent="0">
              <a:buNone/>
            </a:pPr>
            <a:r>
              <a:rPr lang="es-AR" dirty="0"/>
              <a:t>¿Cuál es AVL? Justificar calculando el factor de balance en cada nodo</a:t>
            </a:r>
          </a:p>
          <a:p>
            <a:pPr marL="0" indent="0">
              <a:buNone/>
            </a:pPr>
            <a:r>
              <a:rPr lang="es-AR" dirty="0"/>
              <a:t>Caso B:</a:t>
            </a:r>
          </a:p>
          <a:p>
            <a:pPr marL="0" indent="0">
              <a:buNone/>
            </a:pPr>
            <a:r>
              <a:rPr lang="es-AR" dirty="0"/>
              <a:t>que no satisface.</a:t>
            </a:r>
          </a:p>
        </p:txBody>
      </p:sp>
      <p:sp>
        <p:nvSpPr>
          <p:cNvPr id="4" name="Slide Number Placeholder 3"/>
          <p:cNvSpPr>
            <a:spLocks noGrp="1"/>
          </p:cNvSpPr>
          <p:nvPr>
            <p:ph type="sldNum" sz="quarter" idx="12"/>
          </p:nvPr>
        </p:nvSpPr>
        <p:spPr/>
        <p:txBody>
          <a:bodyPr/>
          <a:lstStyle/>
          <a:p>
            <a:fld id="{401CF334-2D5C-4859-84A6-CA7E6E43FAEB}" type="slidenum">
              <a:rPr lang="en-US" smtClean="0"/>
              <a:t>16</a:t>
            </a:fld>
            <a:endParaRPr lang="en-US"/>
          </a:p>
        </p:txBody>
      </p:sp>
      <p:sp>
        <p:nvSpPr>
          <p:cNvPr id="5" name="Oval 4"/>
          <p:cNvSpPr/>
          <p:nvPr/>
        </p:nvSpPr>
        <p:spPr>
          <a:xfrm>
            <a:off x="4087933" y="304324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b="1" dirty="0"/>
              <a:t>50</a:t>
            </a:r>
          </a:p>
        </p:txBody>
      </p:sp>
      <p:sp>
        <p:nvSpPr>
          <p:cNvPr id="6" name="Oval 5"/>
          <p:cNvSpPr/>
          <p:nvPr/>
        </p:nvSpPr>
        <p:spPr>
          <a:xfrm>
            <a:off x="3272612" y="380534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30</a:t>
            </a:r>
          </a:p>
        </p:txBody>
      </p:sp>
      <p:sp>
        <p:nvSpPr>
          <p:cNvPr id="8" name="Oval 7"/>
          <p:cNvSpPr/>
          <p:nvPr/>
        </p:nvSpPr>
        <p:spPr>
          <a:xfrm>
            <a:off x="3713751" y="471799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40</a:t>
            </a:r>
          </a:p>
        </p:txBody>
      </p:sp>
      <p:sp>
        <p:nvSpPr>
          <p:cNvPr id="10" name="Oval 9"/>
          <p:cNvSpPr/>
          <p:nvPr/>
        </p:nvSpPr>
        <p:spPr>
          <a:xfrm>
            <a:off x="2781862" y="471799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20</a:t>
            </a:r>
          </a:p>
        </p:txBody>
      </p:sp>
      <p:cxnSp>
        <p:nvCxnSpPr>
          <p:cNvPr id="15" name="Straight Arrow Connector 14"/>
          <p:cNvCxnSpPr>
            <a:stCxn id="36" idx="3"/>
            <a:endCxn id="5" idx="7"/>
          </p:cNvCxnSpPr>
          <p:nvPr/>
        </p:nvCxnSpPr>
        <p:spPr>
          <a:xfrm flipH="1">
            <a:off x="4645425" y="2820414"/>
            <a:ext cx="414152" cy="30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7"/>
          </p:cNvCxnSpPr>
          <p:nvPr/>
        </p:nvCxnSpPr>
        <p:spPr>
          <a:xfrm flipH="1">
            <a:off x="3830104" y="3533839"/>
            <a:ext cx="353480" cy="35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264403" y="4380112"/>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697870" y="4380112"/>
            <a:ext cx="210218"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963926" y="2329821"/>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60</a:t>
            </a:r>
          </a:p>
        </p:txBody>
      </p:sp>
      <p:sp>
        <p:nvSpPr>
          <p:cNvPr id="37" name="Oval 36"/>
          <p:cNvSpPr/>
          <p:nvPr/>
        </p:nvSpPr>
        <p:spPr>
          <a:xfrm>
            <a:off x="5880974" y="310585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80</a:t>
            </a:r>
          </a:p>
        </p:txBody>
      </p:sp>
      <p:sp>
        <p:nvSpPr>
          <p:cNvPr id="38" name="Oval 37"/>
          <p:cNvSpPr/>
          <p:nvPr/>
        </p:nvSpPr>
        <p:spPr>
          <a:xfrm>
            <a:off x="5305189" y="3947997"/>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70</a:t>
            </a:r>
          </a:p>
        </p:txBody>
      </p:sp>
      <p:cxnSp>
        <p:nvCxnSpPr>
          <p:cNvPr id="39" name="Straight Arrow Connector 38"/>
          <p:cNvCxnSpPr>
            <a:stCxn id="37" idx="4"/>
            <a:endCxn id="38" idx="7"/>
          </p:cNvCxnSpPr>
          <p:nvPr/>
        </p:nvCxnSpPr>
        <p:spPr>
          <a:xfrm flipH="1">
            <a:off x="5862681" y="3680622"/>
            <a:ext cx="344865" cy="35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5"/>
            <a:endCxn id="37" idx="1"/>
          </p:cNvCxnSpPr>
          <p:nvPr/>
        </p:nvCxnSpPr>
        <p:spPr>
          <a:xfrm>
            <a:off x="5521418" y="2820414"/>
            <a:ext cx="455207" cy="36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Content Placeholder 2"/>
          <p:cNvSpPr txBox="1">
            <a:spLocks/>
          </p:cNvSpPr>
          <p:nvPr/>
        </p:nvSpPr>
        <p:spPr>
          <a:xfrm>
            <a:off x="626276" y="5902151"/>
            <a:ext cx="8229600" cy="769186"/>
          </a:xfrm>
          <a:prstGeom prst="rect">
            <a:avLst/>
          </a:prstGeom>
        </p:spPr>
        <p:txBody>
          <a:bodyPr vert="horz">
            <a:normAutofit fontScale="85000" lnSpcReduction="1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Font typeface="Wingdings 2"/>
              <a:buNone/>
            </a:pPr>
            <a:r>
              <a:rPr lang="es-AR" dirty="0" err="1"/>
              <a:t>Rta</a:t>
            </a:r>
            <a:r>
              <a:rPr lang="es-AR" dirty="0"/>
              <a:t>: No. Del nodo 50 la h del subárbol </a:t>
            </a:r>
            <a:r>
              <a:rPr lang="es-AR" dirty="0" err="1"/>
              <a:t>izq</a:t>
            </a:r>
            <a:r>
              <a:rPr lang="es-AR" dirty="0"/>
              <a:t> es 1 y la del subárbol derecho es -1 o sea </a:t>
            </a:r>
            <a:r>
              <a:rPr lang="es-AR" dirty="0" err="1"/>
              <a:t>fb</a:t>
            </a:r>
            <a:r>
              <a:rPr lang="es-AR" dirty="0"/>
              <a:t> = 2. Es el único nodo que no satisface.</a:t>
            </a:r>
          </a:p>
        </p:txBody>
      </p:sp>
      <p:sp>
        <p:nvSpPr>
          <p:cNvPr id="22" name="CuadroTexto 21"/>
          <p:cNvSpPr txBox="1"/>
          <p:nvPr/>
        </p:nvSpPr>
        <p:spPr>
          <a:xfrm>
            <a:off x="3272612" y="2719921"/>
            <a:ext cx="1474560"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FF0000"/>
                </a:solidFill>
              </a:rPr>
              <a:t>2</a:t>
            </a:r>
            <a:endParaRPr lang="en-US" b="1" dirty="0" err="1">
              <a:solidFill>
                <a:srgbClr val="FF0000"/>
              </a:solidFill>
            </a:endParaRPr>
          </a:p>
        </p:txBody>
      </p:sp>
      <p:sp>
        <p:nvSpPr>
          <p:cNvPr id="24" name="CuadroTexto 23"/>
          <p:cNvSpPr txBox="1"/>
          <p:nvPr/>
        </p:nvSpPr>
        <p:spPr>
          <a:xfrm>
            <a:off x="5059577" y="2046830"/>
            <a:ext cx="1189222" cy="369332"/>
          </a:xfrm>
          <a:prstGeom prst="rect">
            <a:avLst/>
          </a:prstGeom>
          <a:noFill/>
          <a:ln>
            <a:solidFill>
              <a:schemeClr val="bg2"/>
            </a:solidFill>
          </a:ln>
        </p:spPr>
        <p:txBody>
          <a:bodyPr wrap="square" rtlCol="0">
            <a:spAutoFit/>
          </a:bodyPr>
          <a:lstStyle/>
          <a:p>
            <a:r>
              <a:rPr lang="es-AR" sz="1600" dirty="0" err="1"/>
              <a:t>fb</a:t>
            </a:r>
            <a:r>
              <a:rPr lang="es-AR" sz="1600" dirty="0"/>
              <a:t>: 2-1= </a:t>
            </a:r>
            <a:r>
              <a:rPr lang="es-AR" b="1" dirty="0">
                <a:solidFill>
                  <a:srgbClr val="00B050"/>
                </a:solidFill>
              </a:rPr>
              <a:t>1</a:t>
            </a:r>
            <a:endParaRPr lang="en-US" b="1" dirty="0" err="1">
              <a:solidFill>
                <a:srgbClr val="00B050"/>
              </a:solidFill>
            </a:endParaRPr>
          </a:p>
        </p:txBody>
      </p:sp>
      <p:sp>
        <p:nvSpPr>
          <p:cNvPr id="25" name="CuadroTexto 24"/>
          <p:cNvSpPr txBox="1"/>
          <p:nvPr/>
        </p:nvSpPr>
        <p:spPr>
          <a:xfrm>
            <a:off x="2063638" y="4422055"/>
            <a:ext cx="1312705"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6" name="CuadroTexto 25"/>
          <p:cNvSpPr txBox="1"/>
          <p:nvPr/>
        </p:nvSpPr>
        <p:spPr>
          <a:xfrm>
            <a:off x="3830104" y="4422055"/>
            <a:ext cx="1312705"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7" name="CuadroTexto 26"/>
          <p:cNvSpPr txBox="1"/>
          <p:nvPr/>
        </p:nvSpPr>
        <p:spPr>
          <a:xfrm>
            <a:off x="2727617" y="3450496"/>
            <a:ext cx="1312705" cy="369332"/>
          </a:xfrm>
          <a:prstGeom prst="rect">
            <a:avLst/>
          </a:prstGeom>
          <a:noFill/>
          <a:ln>
            <a:solidFill>
              <a:schemeClr val="bg2"/>
            </a:solidFill>
          </a:ln>
        </p:spPr>
        <p:txBody>
          <a:bodyPr wrap="square" rtlCol="0">
            <a:spAutoFit/>
          </a:bodyPr>
          <a:lstStyle/>
          <a:p>
            <a:r>
              <a:rPr lang="es-AR" sz="1600" dirty="0" err="1"/>
              <a:t>fb</a:t>
            </a:r>
            <a:r>
              <a:rPr lang="es-AR" sz="1600" dirty="0"/>
              <a:t>: 0-0= </a:t>
            </a:r>
            <a:r>
              <a:rPr lang="es-AR" b="1" dirty="0">
                <a:solidFill>
                  <a:srgbClr val="00B050"/>
                </a:solidFill>
              </a:rPr>
              <a:t>0</a:t>
            </a:r>
            <a:endParaRPr lang="en-US" b="1" dirty="0" err="1">
              <a:solidFill>
                <a:srgbClr val="00B050"/>
              </a:solidFill>
            </a:endParaRPr>
          </a:p>
        </p:txBody>
      </p:sp>
      <p:sp>
        <p:nvSpPr>
          <p:cNvPr id="28" name="CuadroTexto 27"/>
          <p:cNvSpPr txBox="1"/>
          <p:nvPr/>
        </p:nvSpPr>
        <p:spPr>
          <a:xfrm>
            <a:off x="4743068" y="3629644"/>
            <a:ext cx="1312705" cy="369332"/>
          </a:xfrm>
          <a:prstGeom prst="rect">
            <a:avLst/>
          </a:prstGeom>
          <a:noFill/>
          <a:ln>
            <a:solidFill>
              <a:schemeClr val="bg2"/>
            </a:solidFill>
          </a:ln>
        </p:spPr>
        <p:txBody>
          <a:bodyPr wrap="square" rtlCol="0">
            <a:spAutoFit/>
          </a:bodyPr>
          <a:lstStyle/>
          <a:p>
            <a:r>
              <a:rPr lang="es-AR" sz="1600" dirty="0" err="1"/>
              <a:t>fb</a:t>
            </a:r>
            <a:r>
              <a:rPr lang="es-AR" sz="1600" dirty="0"/>
              <a:t>: -1-(-1)= </a:t>
            </a:r>
            <a:r>
              <a:rPr lang="es-AR" b="1" dirty="0">
                <a:solidFill>
                  <a:srgbClr val="00B050"/>
                </a:solidFill>
              </a:rPr>
              <a:t>0</a:t>
            </a:r>
            <a:endParaRPr lang="en-US" b="1" dirty="0" err="1">
              <a:solidFill>
                <a:srgbClr val="00B050"/>
              </a:solidFill>
            </a:endParaRPr>
          </a:p>
        </p:txBody>
      </p:sp>
      <p:sp>
        <p:nvSpPr>
          <p:cNvPr id="29" name="CuadroTexto 28"/>
          <p:cNvSpPr txBox="1"/>
          <p:nvPr/>
        </p:nvSpPr>
        <p:spPr>
          <a:xfrm>
            <a:off x="5893376" y="2746104"/>
            <a:ext cx="1474560" cy="369332"/>
          </a:xfrm>
          <a:prstGeom prst="rect">
            <a:avLst/>
          </a:prstGeom>
          <a:noFill/>
          <a:ln>
            <a:solidFill>
              <a:schemeClr val="bg2"/>
            </a:solidFill>
          </a:ln>
        </p:spPr>
        <p:txBody>
          <a:bodyPr wrap="square" rtlCol="0">
            <a:spAutoFit/>
          </a:bodyPr>
          <a:lstStyle/>
          <a:p>
            <a:r>
              <a:rPr lang="es-AR" sz="1600" dirty="0" err="1"/>
              <a:t>fb</a:t>
            </a:r>
            <a:r>
              <a:rPr lang="es-AR" sz="1600" dirty="0"/>
              <a:t>: 0-(-1)= </a:t>
            </a:r>
            <a:r>
              <a:rPr lang="es-AR" b="1" dirty="0">
                <a:solidFill>
                  <a:srgbClr val="00B050"/>
                </a:solidFill>
              </a:rPr>
              <a:t>1</a:t>
            </a:r>
            <a:endParaRPr lang="en-US" b="1" dirty="0" err="1">
              <a:solidFill>
                <a:srgbClr val="00B050"/>
              </a:solidFill>
            </a:endParaRPr>
          </a:p>
        </p:txBody>
      </p:sp>
    </p:spTree>
    <p:extLst>
      <p:ext uri="{BB962C8B-B14F-4D97-AF65-F5344CB8AC3E}">
        <p14:creationId xmlns:p14="http://schemas.microsoft.com/office/powerpoint/2010/main" val="33879785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barn(inVertical)">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barn(inVertical)">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arn(inVertical)">
                                      <p:cBhvr>
                                        <p:cTn id="37" dur="500"/>
                                        <p:tgtEl>
                                          <p:spTgt spid="29"/>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barn(inVertical)">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nodeType="clickEffect">
                                  <p:stCondLst>
                                    <p:cond delay="0"/>
                                  </p:stCondLst>
                                  <p:childTnLst>
                                    <p:set>
                                      <p:cBhvr>
                                        <p:cTn id="46" dur="1" fill="hold">
                                          <p:stCondLst>
                                            <p:cond delay="0"/>
                                          </p:stCondLst>
                                        </p:cTn>
                                        <p:tgtEl>
                                          <p:spTgt spid="20">
                                            <p:txEl>
                                              <p:pRg st="0" end="0"/>
                                            </p:txEl>
                                          </p:spTgt>
                                        </p:tgtEl>
                                        <p:attrNameLst>
                                          <p:attrName>style.visibility</p:attrName>
                                        </p:attrNameLst>
                                      </p:cBhvr>
                                      <p:to>
                                        <p:strVal val="visible"/>
                                      </p:to>
                                    </p:set>
                                    <p:animEffect transition="in" filter="barn(inVertical)">
                                      <p:cBhvr>
                                        <p:cTn id="4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4" grpId="0" animBg="1"/>
      <p:bldP spid="25" grpId="0" animBg="1"/>
      <p:bldP spid="26" grpId="0" animBg="1"/>
      <p:bldP spid="27" grpId="0" animBg="1"/>
      <p:bldP spid="28" grpId="0" animBg="1"/>
      <p:bldP spid="2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a:xfrm>
            <a:off x="457200" y="1935481"/>
            <a:ext cx="8229600" cy="853070"/>
          </a:xfrm>
        </p:spPr>
        <p:txBody>
          <a:bodyPr>
            <a:normAutofit fontScale="77500" lnSpcReduction="20000"/>
          </a:bodyPr>
          <a:lstStyle/>
          <a:p>
            <a:pPr marL="0" indent="0">
              <a:buNone/>
            </a:pPr>
            <a:r>
              <a:rPr lang="es-AR" dirty="0"/>
              <a:t>¿Cuál es AVL? Justificar calculando el factor de balance en cada nodo</a:t>
            </a:r>
          </a:p>
          <a:p>
            <a:pPr marL="0" indent="0">
              <a:buNone/>
            </a:pPr>
            <a:r>
              <a:rPr lang="es-AR" dirty="0"/>
              <a:t>Caso C:</a:t>
            </a:r>
          </a:p>
        </p:txBody>
      </p:sp>
      <p:sp>
        <p:nvSpPr>
          <p:cNvPr id="4" name="Slide Number Placeholder 3"/>
          <p:cNvSpPr>
            <a:spLocks noGrp="1"/>
          </p:cNvSpPr>
          <p:nvPr>
            <p:ph type="sldNum" sz="quarter" idx="12"/>
          </p:nvPr>
        </p:nvSpPr>
        <p:spPr/>
        <p:txBody>
          <a:bodyPr/>
          <a:lstStyle/>
          <a:p>
            <a:fld id="{401CF334-2D5C-4859-84A6-CA7E6E43FAEB}" type="slidenum">
              <a:rPr lang="en-US" smtClean="0"/>
              <a:t>17</a:t>
            </a:fld>
            <a:endParaRPr lang="en-US"/>
          </a:p>
        </p:txBody>
      </p:sp>
      <p:sp>
        <p:nvSpPr>
          <p:cNvPr id="5" name="Oval 4"/>
          <p:cNvSpPr/>
          <p:nvPr/>
        </p:nvSpPr>
        <p:spPr>
          <a:xfrm>
            <a:off x="3953463" y="309703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40</a:t>
            </a:r>
          </a:p>
        </p:txBody>
      </p:sp>
      <p:sp>
        <p:nvSpPr>
          <p:cNvPr id="6" name="Oval 5"/>
          <p:cNvSpPr/>
          <p:nvPr/>
        </p:nvSpPr>
        <p:spPr>
          <a:xfrm>
            <a:off x="3138142" y="385913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30</a:t>
            </a:r>
          </a:p>
        </p:txBody>
      </p:sp>
      <p:sp>
        <p:nvSpPr>
          <p:cNvPr id="8" name="Oval 7"/>
          <p:cNvSpPr/>
          <p:nvPr/>
        </p:nvSpPr>
        <p:spPr>
          <a:xfrm>
            <a:off x="4359845" y="4016773"/>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50</a:t>
            </a:r>
          </a:p>
        </p:txBody>
      </p:sp>
      <p:sp>
        <p:nvSpPr>
          <p:cNvPr id="10" name="Oval 9"/>
          <p:cNvSpPr/>
          <p:nvPr/>
        </p:nvSpPr>
        <p:spPr>
          <a:xfrm>
            <a:off x="2647392" y="4771784"/>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20</a:t>
            </a:r>
          </a:p>
        </p:txBody>
      </p:sp>
      <p:cxnSp>
        <p:nvCxnSpPr>
          <p:cNvPr id="15" name="Straight Arrow Connector 14"/>
          <p:cNvCxnSpPr>
            <a:stCxn id="36" idx="3"/>
            <a:endCxn id="5" idx="7"/>
          </p:cNvCxnSpPr>
          <p:nvPr/>
        </p:nvCxnSpPr>
        <p:spPr>
          <a:xfrm flipH="1">
            <a:off x="4510955" y="2874203"/>
            <a:ext cx="414152" cy="3070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5" idx="3"/>
            <a:endCxn id="6" idx="7"/>
          </p:cNvCxnSpPr>
          <p:nvPr/>
        </p:nvCxnSpPr>
        <p:spPr>
          <a:xfrm flipH="1">
            <a:off x="3695634" y="3587628"/>
            <a:ext cx="353480" cy="3556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3129933" y="4433901"/>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4429762" y="3625424"/>
            <a:ext cx="210218"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4829456" y="2383610"/>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60</a:t>
            </a:r>
          </a:p>
        </p:txBody>
      </p:sp>
      <p:sp>
        <p:nvSpPr>
          <p:cNvPr id="37" name="Oval 36"/>
          <p:cNvSpPr/>
          <p:nvPr/>
        </p:nvSpPr>
        <p:spPr>
          <a:xfrm>
            <a:off x="5746504" y="3159645"/>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80</a:t>
            </a:r>
          </a:p>
        </p:txBody>
      </p:sp>
      <p:sp>
        <p:nvSpPr>
          <p:cNvPr id="38" name="Oval 37"/>
          <p:cNvSpPr/>
          <p:nvPr/>
        </p:nvSpPr>
        <p:spPr>
          <a:xfrm>
            <a:off x="5170719" y="400178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70</a:t>
            </a:r>
          </a:p>
        </p:txBody>
      </p:sp>
      <p:cxnSp>
        <p:nvCxnSpPr>
          <p:cNvPr id="39" name="Straight Arrow Connector 38"/>
          <p:cNvCxnSpPr>
            <a:stCxn id="37" idx="4"/>
            <a:endCxn id="38" idx="7"/>
          </p:cNvCxnSpPr>
          <p:nvPr/>
        </p:nvCxnSpPr>
        <p:spPr>
          <a:xfrm flipH="1">
            <a:off x="5728211" y="3734411"/>
            <a:ext cx="344865" cy="3515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36" idx="5"/>
            <a:endCxn id="37" idx="1"/>
          </p:cNvCxnSpPr>
          <p:nvPr/>
        </p:nvCxnSpPr>
        <p:spPr>
          <a:xfrm>
            <a:off x="5386948" y="2874203"/>
            <a:ext cx="455207" cy="3696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ontent Placeholder 2"/>
          <p:cNvSpPr txBox="1">
            <a:spLocks/>
          </p:cNvSpPr>
          <p:nvPr/>
        </p:nvSpPr>
        <p:spPr>
          <a:xfrm>
            <a:off x="525180" y="5534387"/>
            <a:ext cx="8229600" cy="882747"/>
          </a:xfrm>
          <a:prstGeom prst="rect">
            <a:avLst/>
          </a:prstGeom>
        </p:spPr>
        <p:txBody>
          <a:bodyPr vert="horz">
            <a:normAutofit fontScale="775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Font typeface="Wingdings 2"/>
              <a:buNone/>
            </a:pPr>
            <a:r>
              <a:rPr lang="es-AR" dirty="0"/>
              <a:t>¿</a:t>
            </a:r>
            <a:r>
              <a:rPr lang="es-AR" sz="2400" dirty="0" err="1"/>
              <a:t>Rta</a:t>
            </a:r>
            <a:r>
              <a:rPr lang="es-AR" sz="2400" dirty="0"/>
              <a:t>: Sí. Nodos 20, 50 y 70  tienen </a:t>
            </a:r>
            <a:r>
              <a:rPr lang="es-AR" sz="2400" dirty="0" err="1"/>
              <a:t>fb</a:t>
            </a:r>
            <a:r>
              <a:rPr lang="es-AR" sz="2400" dirty="0"/>
              <a:t> =  -1 – (-1) o sea 0.</a:t>
            </a:r>
          </a:p>
          <a:p>
            <a:pPr marL="0" indent="0">
              <a:buFont typeface="Wingdings 2"/>
              <a:buNone/>
            </a:pPr>
            <a:r>
              <a:rPr lang="en-US" sz="2400" dirty="0"/>
              <a:t>Los </a:t>
            </a:r>
            <a:r>
              <a:rPr lang="en-US" sz="2400" dirty="0" err="1"/>
              <a:t>nodos</a:t>
            </a:r>
            <a:r>
              <a:rPr lang="en-US" sz="2400" dirty="0"/>
              <a:t> 30 y 80 </a:t>
            </a:r>
            <a:r>
              <a:rPr lang="en-US" sz="2400" dirty="0" err="1"/>
              <a:t>tienen</a:t>
            </a:r>
            <a:r>
              <a:rPr lang="en-US" sz="2400" dirty="0"/>
              <a:t> fb = 0 – (-1) o sea 1.  El </a:t>
            </a:r>
            <a:r>
              <a:rPr lang="en-US" sz="2400" dirty="0" err="1"/>
              <a:t>nodo</a:t>
            </a:r>
            <a:r>
              <a:rPr lang="en-US" sz="2400" dirty="0"/>
              <a:t> 40 </a:t>
            </a:r>
            <a:r>
              <a:rPr lang="en-US" sz="2400" dirty="0" err="1"/>
              <a:t>tiene</a:t>
            </a:r>
            <a:r>
              <a:rPr lang="en-US" sz="2400" dirty="0"/>
              <a:t> fb = 1 – 0 o sea 1. El </a:t>
            </a:r>
            <a:r>
              <a:rPr lang="en-US" sz="2400" dirty="0" err="1"/>
              <a:t>nodo</a:t>
            </a:r>
            <a:r>
              <a:rPr lang="en-US" sz="2400" dirty="0"/>
              <a:t> 60 </a:t>
            </a:r>
            <a:r>
              <a:rPr lang="en-US" sz="2400" dirty="0" err="1"/>
              <a:t>tiene</a:t>
            </a:r>
            <a:r>
              <a:rPr lang="en-US" sz="2400" dirty="0"/>
              <a:t> fb = 2 – 1 o sea 1</a:t>
            </a:r>
            <a:endParaRPr lang="es-AR" sz="2400" dirty="0"/>
          </a:p>
        </p:txBody>
      </p:sp>
    </p:spTree>
    <p:extLst>
      <p:ext uri="{BB962C8B-B14F-4D97-AF65-F5344CB8AC3E}">
        <p14:creationId xmlns:p14="http://schemas.microsoft.com/office/powerpoint/2010/main" val="2390560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8">
                                            <p:txEl>
                                              <p:pRg st="1" end="1"/>
                                            </p:txEl>
                                          </p:spTgt>
                                        </p:tgtEl>
                                        <p:attrNameLst>
                                          <p:attrName>style.visibility</p:attrName>
                                        </p:attrNameLst>
                                      </p:cBhvr>
                                      <p:to>
                                        <p:strVal val="visible"/>
                                      </p:to>
                                    </p:set>
                                    <p:animEffect transition="in" filter="barn(inVertical)">
                                      <p:cBhvr>
                                        <p:cTn id="7"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lnSpcReduction="10000"/>
              </a:bodyPr>
              <a:lstStyle/>
              <a:p>
                <a:pPr marL="0" indent="0" algn="just">
                  <a:buNone/>
                </a:pPr>
                <a:r>
                  <a:rPr lang="en-US" dirty="0"/>
                  <a:t>Un AVL es un árbol con </a:t>
                </a:r>
                <a:r>
                  <a:rPr lang="en-US" dirty="0" err="1"/>
                  <a:t>buena</a:t>
                </a:r>
                <a:r>
                  <a:rPr lang="en-US" dirty="0"/>
                  <a:t> forma. Las </a:t>
                </a:r>
                <a:r>
                  <a:rPr lang="en-US" dirty="0" err="1"/>
                  <a:t>inserciones</a:t>
                </a:r>
                <a:r>
                  <a:rPr lang="en-US" dirty="0"/>
                  <a:t> y </a:t>
                </a:r>
                <a:r>
                  <a:rPr lang="en-US" dirty="0" err="1"/>
                  <a:t>borrados</a:t>
                </a:r>
                <a:r>
                  <a:rPr lang="en-US" dirty="0"/>
                  <a:t> </a:t>
                </a:r>
                <a:r>
                  <a:rPr lang="en-US" dirty="0" err="1"/>
                  <a:t>en</a:t>
                </a:r>
                <a:r>
                  <a:rPr lang="en-US" dirty="0"/>
                  <a:t> un AVL </a:t>
                </a:r>
                <a:r>
                  <a:rPr lang="en-US" dirty="0" err="1"/>
                  <a:t>están</a:t>
                </a:r>
                <a:r>
                  <a:rPr lang="en-US" dirty="0"/>
                  <a:t> </a:t>
                </a:r>
                <a:r>
                  <a:rPr lang="en-US" dirty="0" err="1"/>
                  <a:t>definidas</a:t>
                </a:r>
                <a:r>
                  <a:rPr lang="en-US" dirty="0"/>
                  <a:t> de </a:t>
                </a:r>
                <a:r>
                  <a:rPr lang="en-US" dirty="0" err="1"/>
                  <a:t>tal</a:t>
                </a:r>
                <a:r>
                  <a:rPr lang="en-US" dirty="0"/>
                  <a:t> </a:t>
                </a:r>
                <a:r>
                  <a:rPr lang="en-US" dirty="0" err="1"/>
                  <a:t>manera</a:t>
                </a:r>
                <a:r>
                  <a:rPr lang="en-US" dirty="0"/>
                  <a:t> que </a:t>
                </a:r>
                <a:r>
                  <a:rPr lang="en-US" dirty="0" err="1"/>
                  <a:t>garantizan</a:t>
                </a:r>
                <a:r>
                  <a:rPr lang="en-US" dirty="0"/>
                  <a:t> que se </a:t>
                </a:r>
                <a:r>
                  <a:rPr lang="en-US" dirty="0" err="1"/>
                  <a:t>pueden</a:t>
                </a:r>
                <a:r>
                  <a:rPr lang="en-US" dirty="0"/>
                  <a:t> </a:t>
                </a:r>
                <a:r>
                  <a:rPr lang="en-US" dirty="0" err="1"/>
                  <a:t>realizar</a:t>
                </a:r>
                <a:r>
                  <a:rPr lang="en-US" dirty="0"/>
                  <a:t> </a:t>
                </a:r>
                <a:r>
                  <a:rPr lang="en-US" dirty="0" err="1"/>
                  <a:t>en</a:t>
                </a:r>
                <a:r>
                  <a:rPr lang="en-US" dirty="0"/>
                  <a:t>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 </m:t>
                    </m:r>
                  </m:oMath>
                </a14:m>
                <a:r>
                  <a:rPr lang="en-US" dirty="0"/>
                  <a:t>y </a:t>
                </a:r>
                <a:r>
                  <a:rPr lang="en-US" dirty="0" err="1"/>
                  <a:t>garantizan</a:t>
                </a:r>
                <a:r>
                  <a:rPr lang="en-US" dirty="0"/>
                  <a:t> </a:t>
                </a:r>
                <a:r>
                  <a:rPr lang="en-US" dirty="0" err="1"/>
                  <a:t>ser</a:t>
                </a:r>
                <a:r>
                  <a:rPr lang="en-US" dirty="0"/>
                  <a:t> </a:t>
                </a:r>
                <a:r>
                  <a:rPr lang="en-US" b="1" dirty="0" err="1">
                    <a:solidFill>
                      <a:srgbClr val="00B050"/>
                    </a:solidFill>
                  </a:rPr>
                  <a:t>invariantes</a:t>
                </a:r>
                <a:r>
                  <a:rPr lang="en-US" dirty="0"/>
                  <a:t> ante </a:t>
                </a:r>
                <a:r>
                  <a:rPr lang="en-US" dirty="0" err="1"/>
                  <a:t>su</a:t>
                </a:r>
                <a:r>
                  <a:rPr lang="en-US" dirty="0"/>
                  <a:t> </a:t>
                </a:r>
                <a:r>
                  <a:rPr lang="en-US" dirty="0" err="1"/>
                  <a:t>propiedad</a:t>
                </a:r>
                <a:r>
                  <a:rPr lang="en-US" dirty="0"/>
                  <a:t>:</a:t>
                </a:r>
              </a:p>
              <a:p>
                <a:pPr marL="0" indent="0">
                  <a:buNone/>
                </a:pPr>
                <a:endParaRPr lang="es-AR" b="1" dirty="0"/>
              </a:p>
              <a:p>
                <a:pPr marL="0" indent="0" algn="just">
                  <a:buNone/>
                </a:pPr>
                <a:r>
                  <a:rPr lang="es-AR" b="1" i="1" dirty="0"/>
                  <a:t>Es un BST donde en cada nodo la diferencia de alturas entre sus 2 subárboles es a lo sumo 1. </a:t>
                </a:r>
              </a:p>
              <a:p>
                <a:pPr marL="0" indent="0">
                  <a:buNone/>
                </a:pPr>
                <a:endParaRPr lang="es-AR" dirty="0"/>
              </a:p>
              <a:p>
                <a:pPr marL="0" indent="0">
                  <a:buNone/>
                </a:pPr>
                <a:endParaRPr lang="es-AR" dirty="0"/>
              </a:p>
              <a:p>
                <a:pPr marL="0" indent="0" algn="just">
                  <a:buNone/>
                </a:pPr>
                <a:r>
                  <a:rPr lang="es-AR"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2361" r="-133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957073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normAutofit fontScale="92500" lnSpcReduction="20000"/>
          </a:bodyPr>
          <a:lstStyle/>
          <a:p>
            <a:pPr marL="0" indent="0">
              <a:buNone/>
            </a:pPr>
            <a:r>
              <a:rPr lang="en-US" b="1" dirty="0" err="1"/>
              <a:t>Operación</a:t>
            </a:r>
            <a:r>
              <a:rPr lang="en-US" b="1" dirty="0"/>
              <a:t> </a:t>
            </a:r>
            <a:r>
              <a:rPr lang="en-US" b="1" dirty="0" err="1"/>
              <a:t>Inserción</a:t>
            </a:r>
            <a:endParaRPr lang="en-US" b="1" dirty="0"/>
          </a:p>
          <a:p>
            <a:pPr marL="0" indent="0">
              <a:buNone/>
            </a:pPr>
            <a:endParaRPr lang="en-US" dirty="0"/>
          </a:p>
          <a:p>
            <a:r>
              <a:rPr lang="en-US" dirty="0"/>
              <a:t>Se </a:t>
            </a:r>
            <a:r>
              <a:rPr lang="en-US" dirty="0" err="1"/>
              <a:t>inserta</a:t>
            </a:r>
            <a:r>
              <a:rPr lang="en-US" dirty="0"/>
              <a:t> </a:t>
            </a:r>
            <a:r>
              <a:rPr lang="en-US" dirty="0" err="1"/>
              <a:t>en</a:t>
            </a:r>
            <a:r>
              <a:rPr lang="en-US" dirty="0"/>
              <a:t> el BST</a:t>
            </a:r>
          </a:p>
          <a:p>
            <a:r>
              <a:rPr lang="en-US" dirty="0"/>
              <a:t>Si </a:t>
            </a:r>
            <a:r>
              <a:rPr lang="en-US" dirty="0" err="1"/>
              <a:t>está</a:t>
            </a:r>
            <a:r>
              <a:rPr lang="en-US" dirty="0"/>
              <a:t> </a:t>
            </a:r>
            <a:r>
              <a:rPr lang="en-US" b="1" dirty="0" err="1"/>
              <a:t>desbalanceado</a:t>
            </a:r>
            <a:r>
              <a:rPr lang="en-US" b="1" dirty="0"/>
              <a:t> </a:t>
            </a:r>
            <a:r>
              <a:rPr lang="en-US" dirty="0"/>
              <a:t>se </a:t>
            </a:r>
            <a:r>
              <a:rPr lang="en-US" dirty="0" err="1"/>
              <a:t>aplican</a:t>
            </a:r>
            <a:r>
              <a:rPr lang="en-US" dirty="0"/>
              <a:t> </a:t>
            </a:r>
            <a:r>
              <a:rPr lang="en-US" dirty="0" err="1"/>
              <a:t>rotaciones</a:t>
            </a:r>
            <a:r>
              <a:rPr lang="en-US" dirty="0"/>
              <a:t> para que </a:t>
            </a:r>
            <a:r>
              <a:rPr lang="en-US" dirty="0" err="1"/>
              <a:t>siga</a:t>
            </a:r>
            <a:r>
              <a:rPr lang="en-US" dirty="0"/>
              <a:t> </a:t>
            </a:r>
            <a:r>
              <a:rPr lang="en-US" dirty="0" err="1"/>
              <a:t>siendo</a:t>
            </a:r>
            <a:r>
              <a:rPr lang="en-US" dirty="0"/>
              <a:t> AVL =&gt; se </a:t>
            </a:r>
            <a:r>
              <a:rPr lang="en-US" dirty="0" err="1"/>
              <a:t>rota</a:t>
            </a:r>
            <a:r>
              <a:rPr lang="en-US" dirty="0"/>
              <a:t> el </a:t>
            </a:r>
            <a:r>
              <a:rPr lang="en-US" dirty="0" err="1"/>
              <a:t>árbol</a:t>
            </a:r>
            <a:r>
              <a:rPr lang="en-US" dirty="0"/>
              <a:t> con </a:t>
            </a:r>
            <a:r>
              <a:rPr lang="en-US" dirty="0" err="1"/>
              <a:t>pivote</a:t>
            </a:r>
            <a:r>
              <a:rPr lang="en-US" dirty="0"/>
              <a:t> </a:t>
            </a:r>
            <a:r>
              <a:rPr lang="en-US" dirty="0" err="1"/>
              <a:t>más</a:t>
            </a:r>
            <a:r>
              <a:rPr lang="en-US" dirty="0"/>
              <a:t> </a:t>
            </a:r>
            <a:r>
              <a:rPr lang="en-US" dirty="0" err="1"/>
              <a:t>joven</a:t>
            </a:r>
            <a:r>
              <a:rPr lang="en-US" dirty="0"/>
              <a:t> </a:t>
            </a:r>
            <a:r>
              <a:rPr lang="en-US" dirty="0" err="1"/>
              <a:t>desbalanceado</a:t>
            </a:r>
            <a:r>
              <a:rPr lang="en-US" dirty="0"/>
              <a:t> (</a:t>
            </a:r>
            <a:r>
              <a:rPr lang="en-US" dirty="0" err="1"/>
              <a:t>más</a:t>
            </a:r>
            <a:r>
              <a:rPr lang="en-US" dirty="0"/>
              <a:t> </a:t>
            </a:r>
            <a:r>
              <a:rPr lang="en-US" dirty="0" err="1"/>
              <a:t>cercano</a:t>
            </a:r>
            <a:r>
              <a:rPr lang="en-US" dirty="0"/>
              <a:t> al </a:t>
            </a:r>
            <a:r>
              <a:rPr lang="en-US" dirty="0" err="1"/>
              <a:t>nodo</a:t>
            </a:r>
            <a:r>
              <a:rPr lang="en-US" dirty="0"/>
              <a:t> </a:t>
            </a:r>
            <a:r>
              <a:rPr lang="en-US" dirty="0" err="1"/>
              <a:t>insertado</a:t>
            </a:r>
            <a:r>
              <a:rPr lang="en-US" dirty="0"/>
              <a:t>). </a:t>
            </a:r>
            <a:r>
              <a:rPr lang="en-US" dirty="0" err="1"/>
              <a:t>Más</a:t>
            </a:r>
            <a:r>
              <a:rPr lang="en-US" dirty="0"/>
              <a:t> </a:t>
            </a:r>
            <a:r>
              <a:rPr lang="en-US" dirty="0" err="1"/>
              <a:t>precisamente</a:t>
            </a:r>
            <a:r>
              <a:rPr lang="en-US" dirty="0"/>
              <a:t>, </a:t>
            </a:r>
          </a:p>
          <a:p>
            <a:pPr lvl="1" algn="just"/>
            <a:r>
              <a:rPr lang="en-US" b="1" dirty="0" err="1"/>
              <a:t>Caso</a:t>
            </a:r>
            <a:r>
              <a:rPr lang="en-US" b="1" dirty="0"/>
              <a:t> 1</a:t>
            </a:r>
            <a:r>
              <a:rPr lang="en-US" dirty="0"/>
              <a:t>: </a:t>
            </a:r>
            <a:r>
              <a:rPr lang="en-US" dirty="0" err="1"/>
              <a:t>si</a:t>
            </a:r>
            <a:r>
              <a:rPr lang="en-US" dirty="0"/>
              <a:t> se </a:t>
            </a:r>
            <a:r>
              <a:rPr lang="en-US" dirty="0" err="1"/>
              <a:t>inserta</a:t>
            </a:r>
            <a:r>
              <a:rPr lang="en-US" dirty="0"/>
              <a:t> a la </a:t>
            </a:r>
            <a:r>
              <a:rPr lang="en-US" dirty="0" err="1"/>
              <a:t>izquierda</a:t>
            </a:r>
            <a:r>
              <a:rPr lang="en-US" dirty="0"/>
              <a:t> de un </a:t>
            </a:r>
            <a:r>
              <a:rPr lang="en-US" dirty="0" err="1"/>
              <a:t>nodo</a:t>
            </a:r>
            <a:r>
              <a:rPr lang="en-US" dirty="0"/>
              <a:t> con factor de balance 1, ese </a:t>
            </a:r>
            <a:r>
              <a:rPr lang="en-US" dirty="0" err="1"/>
              <a:t>nodo</a:t>
            </a:r>
            <a:r>
              <a:rPr lang="en-US" dirty="0"/>
              <a:t> </a:t>
            </a:r>
            <a:r>
              <a:rPr lang="en-US" dirty="0" err="1"/>
              <a:t>va</a:t>
            </a:r>
            <a:r>
              <a:rPr lang="en-US" dirty="0"/>
              <a:t> a </a:t>
            </a:r>
            <a:r>
              <a:rPr lang="en-US" dirty="0" err="1"/>
              <a:t>tener</a:t>
            </a:r>
            <a:r>
              <a:rPr lang="en-US" dirty="0"/>
              <a:t> factor de balance 2 y </a:t>
            </a:r>
            <a:r>
              <a:rPr lang="en-US" dirty="0" err="1"/>
              <a:t>deja</a:t>
            </a:r>
            <a:r>
              <a:rPr lang="en-US" dirty="0"/>
              <a:t> de </a:t>
            </a:r>
            <a:r>
              <a:rPr lang="en-US" dirty="0" err="1"/>
              <a:t>ser</a:t>
            </a:r>
            <a:r>
              <a:rPr lang="en-US" dirty="0"/>
              <a:t> AVL. Hay que </a:t>
            </a:r>
            <a:r>
              <a:rPr lang="en-US" dirty="0" err="1"/>
              <a:t>rotar</a:t>
            </a:r>
            <a:r>
              <a:rPr lang="en-US" dirty="0"/>
              <a:t>. </a:t>
            </a:r>
          </a:p>
          <a:p>
            <a:pPr lvl="1" algn="just"/>
            <a:r>
              <a:rPr lang="en-US" b="1" dirty="0" err="1"/>
              <a:t>Caso</a:t>
            </a:r>
            <a:r>
              <a:rPr lang="en-US" b="1" dirty="0"/>
              <a:t> 2</a:t>
            </a:r>
            <a:r>
              <a:rPr lang="en-US" dirty="0"/>
              <a:t>: Si se </a:t>
            </a:r>
            <a:r>
              <a:rPr lang="en-US" dirty="0" err="1"/>
              <a:t>inserta</a:t>
            </a:r>
            <a:r>
              <a:rPr lang="en-US" dirty="0"/>
              <a:t> a la </a:t>
            </a:r>
            <a:r>
              <a:rPr lang="en-US" dirty="0" err="1"/>
              <a:t>derecha</a:t>
            </a:r>
            <a:r>
              <a:rPr lang="en-US" dirty="0"/>
              <a:t> de un </a:t>
            </a:r>
            <a:r>
              <a:rPr lang="en-US" dirty="0" err="1"/>
              <a:t>nodo</a:t>
            </a:r>
            <a:r>
              <a:rPr lang="en-US" dirty="0"/>
              <a:t> con factor de balance -1, ese </a:t>
            </a:r>
            <a:r>
              <a:rPr lang="en-US" dirty="0" err="1"/>
              <a:t>nodo</a:t>
            </a:r>
            <a:r>
              <a:rPr lang="en-US" dirty="0"/>
              <a:t> </a:t>
            </a:r>
            <a:r>
              <a:rPr lang="en-US" dirty="0" err="1"/>
              <a:t>va</a:t>
            </a:r>
            <a:r>
              <a:rPr lang="en-US" dirty="0"/>
              <a:t> a </a:t>
            </a:r>
            <a:r>
              <a:rPr lang="en-US" dirty="0" err="1"/>
              <a:t>tener</a:t>
            </a:r>
            <a:r>
              <a:rPr lang="en-US" dirty="0"/>
              <a:t> factor de balance -2 y </a:t>
            </a:r>
            <a:r>
              <a:rPr lang="en-US" dirty="0" err="1"/>
              <a:t>deja</a:t>
            </a:r>
            <a:r>
              <a:rPr lang="en-US" dirty="0"/>
              <a:t> de  </a:t>
            </a:r>
            <a:r>
              <a:rPr lang="en-US" dirty="0" err="1"/>
              <a:t>ser</a:t>
            </a:r>
            <a:r>
              <a:rPr lang="en-US" dirty="0"/>
              <a:t> AVL. Hay que </a:t>
            </a:r>
            <a:r>
              <a:rPr lang="en-US" dirty="0" err="1"/>
              <a:t>rotar</a:t>
            </a:r>
            <a:r>
              <a:rPr lang="en-US" dirty="0"/>
              <a:t>.</a:t>
            </a:r>
            <a:endParaRPr lang="es-AR" dirty="0"/>
          </a:p>
          <a:p>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2916473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barn(inVertical)">
                                      <p:cBhvr>
                                        <p:cTn id="7" dur="500"/>
                                        <p:tgtEl>
                                          <p:spTgt spid="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arn(inVertical)">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arn(inVertical)">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3" name="Content Placeholder 2"/>
          <p:cNvSpPr>
            <a:spLocks noGrp="1"/>
          </p:cNvSpPr>
          <p:nvPr>
            <p:ph idx="1"/>
          </p:nvPr>
        </p:nvSpPr>
        <p:spPr/>
        <p:txBody>
          <a:bodyPr/>
          <a:lstStyle/>
          <a:p>
            <a:pPr marL="0" indent="0" algn="just">
              <a:buNone/>
            </a:pPr>
            <a:r>
              <a:rPr lang="en-US" dirty="0"/>
              <a:t>Este BST no </a:t>
            </a:r>
            <a:r>
              <a:rPr lang="en-US" dirty="0" err="1"/>
              <a:t>es</a:t>
            </a:r>
            <a:r>
              <a:rPr lang="en-US" dirty="0"/>
              <a:t> </a:t>
            </a:r>
            <a:r>
              <a:rPr lang="en-US" dirty="0" err="1"/>
              <a:t>completo</a:t>
            </a:r>
            <a:r>
              <a:rPr lang="en-US" dirty="0"/>
              <a:t>, no </a:t>
            </a:r>
            <a:r>
              <a:rPr lang="en-US" dirty="0" err="1"/>
              <a:t>está</a:t>
            </a:r>
            <a:r>
              <a:rPr lang="en-US" dirty="0"/>
              <a:t> </a:t>
            </a:r>
            <a:r>
              <a:rPr lang="en-US" dirty="0" err="1"/>
              <a:t>lleno</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2</a:t>
            </a:fld>
            <a:endParaRPr lang="en-US"/>
          </a:p>
        </p:txBody>
      </p:sp>
      <p:sp>
        <p:nvSpPr>
          <p:cNvPr id="6" name="Oval 5"/>
          <p:cNvSpPr/>
          <p:nvPr/>
        </p:nvSpPr>
        <p:spPr>
          <a:xfrm>
            <a:off x="6449717" y="29834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376160" y="35377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55</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11" name="Oval 10"/>
          <p:cNvSpPr/>
          <p:nvPr/>
        </p:nvSpPr>
        <p:spPr>
          <a:xfrm>
            <a:off x="6536800" y="494567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5901077" y="567859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6" idx="5"/>
          </p:cNvCxnSpPr>
          <p:nvPr/>
        </p:nvCxnSpPr>
        <p:spPr>
          <a:xfrm>
            <a:off x="6918011" y="3329075"/>
            <a:ext cx="493795" cy="218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6272279" y="5330530"/>
            <a:ext cx="378676" cy="368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519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normAutofit/>
          </a:bodyPr>
          <a:lstStyle/>
          <a:p>
            <a:pPr marL="0" indent="0">
              <a:buNone/>
            </a:pPr>
            <a:r>
              <a:rPr lang="es-AR" b="1" dirty="0"/>
              <a:t>Operación : Rotación</a:t>
            </a:r>
          </a:p>
          <a:p>
            <a:pPr marL="0" indent="0">
              <a:buNone/>
            </a:pPr>
            <a:r>
              <a:rPr lang="es-AR" dirty="0"/>
              <a:t>Trasforma un árbol binario en otro, de tal manera que preserva el orden de sus elementos al navegarlo en </a:t>
            </a:r>
            <a:r>
              <a:rPr lang="es-AR" dirty="0" err="1"/>
              <a:t>inorder</a:t>
            </a:r>
            <a:r>
              <a:rPr lang="es-AR" dirty="0"/>
              <a:t>. Existen rotaciones </a:t>
            </a:r>
            <a:r>
              <a:rPr lang="es-AR" b="1" dirty="0"/>
              <a:t>simples</a:t>
            </a:r>
            <a:r>
              <a:rPr lang="es-AR" dirty="0"/>
              <a:t> y </a:t>
            </a:r>
            <a:r>
              <a:rPr lang="es-AR" b="1" dirty="0"/>
              <a:t>dobles</a:t>
            </a:r>
            <a:r>
              <a:rPr lang="es-AR" dirty="0"/>
              <a:t>. </a:t>
            </a:r>
          </a:p>
          <a:p>
            <a:pPr marL="0" indent="0">
              <a:buNone/>
            </a:pPr>
            <a:endParaRPr lang="es-AR" dirty="0"/>
          </a:p>
          <a:p>
            <a:pPr marL="0" indent="0">
              <a:buNone/>
            </a:pP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1635976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p:txBody>
          <a:bodyPr>
            <a:normAutofit/>
          </a:bodyPr>
          <a:lstStyle/>
          <a:p>
            <a:pPr algn="just"/>
            <a:r>
              <a:rPr lang="en-US" b="1" dirty="0" err="1"/>
              <a:t>Caso</a:t>
            </a:r>
            <a:r>
              <a:rPr lang="en-US" b="1" dirty="0"/>
              <a:t> A: </a:t>
            </a:r>
            <a:r>
              <a:rPr lang="en-US" b="1" dirty="0" err="1"/>
              <a:t>Insertar</a:t>
            </a:r>
            <a:r>
              <a:rPr lang="en-US" b="1" dirty="0"/>
              <a:t> a </a:t>
            </a:r>
            <a:r>
              <a:rPr lang="en-US" b="1" dirty="0" err="1"/>
              <a:t>izquierda</a:t>
            </a:r>
            <a:r>
              <a:rPr lang="en-US" b="1" dirty="0"/>
              <a:t> de un </a:t>
            </a:r>
            <a:r>
              <a:rPr lang="en-US" b="1" dirty="0" err="1"/>
              <a:t>nodo</a:t>
            </a:r>
            <a:r>
              <a:rPr lang="en-US" b="1" dirty="0"/>
              <a:t> con fb 1. Este </a:t>
            </a:r>
            <a:r>
              <a:rPr lang="en-US" b="1" dirty="0" err="1"/>
              <a:t>nodo</a:t>
            </a:r>
            <a:r>
              <a:rPr lang="en-US" b="1" dirty="0"/>
              <a:t> </a:t>
            </a:r>
            <a:r>
              <a:rPr lang="en-US" b="1" dirty="0" err="1"/>
              <a:t>tendría</a:t>
            </a:r>
            <a:r>
              <a:rPr lang="en-US" b="1" dirty="0"/>
              <a:t> fb 2 y </a:t>
            </a:r>
            <a:r>
              <a:rPr lang="en-US" b="1" dirty="0" err="1"/>
              <a:t>dejaría</a:t>
            </a:r>
            <a:r>
              <a:rPr lang="en-US" b="1" dirty="0"/>
              <a:t> de </a:t>
            </a:r>
            <a:r>
              <a:rPr lang="en-US" b="1" dirty="0" err="1"/>
              <a:t>ser</a:t>
            </a:r>
            <a:r>
              <a:rPr lang="en-US" b="1" dirty="0"/>
              <a:t> AVL. </a:t>
            </a:r>
            <a:r>
              <a:rPr lang="en-US" b="1" dirty="0" err="1"/>
              <a:t>Tiene</a:t>
            </a:r>
            <a:r>
              <a:rPr lang="en-US" b="1" dirty="0"/>
              <a:t> dos </a:t>
            </a:r>
            <a:r>
              <a:rPr lang="en-US" b="1" dirty="0" err="1"/>
              <a:t>subcasos</a:t>
            </a:r>
            <a:r>
              <a:rPr lang="en-US" b="1" dirty="0"/>
              <a:t>.</a:t>
            </a:r>
          </a:p>
          <a:p>
            <a:endParaRPr lang="es-AR" dirty="0"/>
          </a:p>
        </p:txBody>
      </p:sp>
      <p:cxnSp>
        <p:nvCxnSpPr>
          <p:cNvPr id="10" name="Straight Arrow Connector 9"/>
          <p:cNvCxnSpPr/>
          <p:nvPr/>
        </p:nvCxnSpPr>
        <p:spPr>
          <a:xfrm flipV="1">
            <a:off x="3310570" y="3879527"/>
            <a:ext cx="1779132" cy="1910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Oval 7"/>
          <p:cNvSpPr/>
          <p:nvPr/>
        </p:nvSpPr>
        <p:spPr>
          <a:xfrm>
            <a:off x="6364323" y="6025079"/>
            <a:ext cx="653143" cy="574766"/>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22" name="Oval 9"/>
          <p:cNvSpPr/>
          <p:nvPr/>
        </p:nvSpPr>
        <p:spPr>
          <a:xfrm>
            <a:off x="5456990" y="6033533"/>
            <a:ext cx="653143" cy="574766"/>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23" name="Straight Arrow Connector 18"/>
          <p:cNvCxnSpPr/>
          <p:nvPr/>
        </p:nvCxnSpPr>
        <p:spPr>
          <a:xfrm flipV="1">
            <a:off x="5783547" y="5765742"/>
            <a:ext cx="0" cy="259337"/>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Oval 4"/>
          <p:cNvSpPr/>
          <p:nvPr/>
        </p:nvSpPr>
        <p:spPr>
          <a:xfrm>
            <a:off x="1219289" y="4224099"/>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cxnSp>
        <p:nvCxnSpPr>
          <p:cNvPr id="30" name="Straight Arrow Connector 14"/>
          <p:cNvCxnSpPr/>
          <p:nvPr/>
        </p:nvCxnSpPr>
        <p:spPr>
          <a:xfrm flipH="1">
            <a:off x="1667596" y="3995237"/>
            <a:ext cx="227163" cy="27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Oval 35"/>
          <p:cNvSpPr/>
          <p:nvPr/>
        </p:nvSpPr>
        <p:spPr>
          <a:xfrm>
            <a:off x="1861775" y="3534714"/>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32" name="CuadroTexto 31"/>
          <p:cNvSpPr txBox="1"/>
          <p:nvPr/>
        </p:nvSpPr>
        <p:spPr>
          <a:xfrm>
            <a:off x="879956" y="3940400"/>
            <a:ext cx="801534"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33" name="CuadroTexto 32"/>
          <p:cNvSpPr txBox="1"/>
          <p:nvPr/>
        </p:nvSpPr>
        <p:spPr>
          <a:xfrm>
            <a:off x="757198" y="3281129"/>
            <a:ext cx="1644951"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00B050"/>
                </a:solidFill>
              </a:rPr>
              <a:t>1</a:t>
            </a:r>
            <a:endParaRPr lang="en-US" b="1" dirty="0" err="1">
              <a:solidFill>
                <a:srgbClr val="00B050"/>
              </a:solidFill>
            </a:endParaRPr>
          </a:p>
        </p:txBody>
      </p:sp>
      <p:sp>
        <p:nvSpPr>
          <p:cNvPr id="34" name="Oval 7"/>
          <p:cNvSpPr/>
          <p:nvPr/>
        </p:nvSpPr>
        <p:spPr>
          <a:xfrm>
            <a:off x="2593138" y="4226137"/>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Cd</a:t>
            </a:r>
            <a:endParaRPr lang="es-AR" dirty="0"/>
          </a:p>
        </p:txBody>
      </p:sp>
      <p:sp>
        <p:nvSpPr>
          <p:cNvPr id="35" name="Oval 9"/>
          <p:cNvSpPr/>
          <p:nvPr/>
        </p:nvSpPr>
        <p:spPr>
          <a:xfrm>
            <a:off x="718129" y="5154777"/>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Ai</a:t>
            </a:r>
            <a:endParaRPr lang="es-AR" dirty="0"/>
          </a:p>
        </p:txBody>
      </p:sp>
      <p:cxnSp>
        <p:nvCxnSpPr>
          <p:cNvPr id="36" name="Straight Arrow Connector 18"/>
          <p:cNvCxnSpPr/>
          <p:nvPr/>
        </p:nvCxnSpPr>
        <p:spPr>
          <a:xfrm flipH="1">
            <a:off x="1204075" y="4810487"/>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20"/>
          <p:cNvCxnSpPr/>
          <p:nvPr/>
        </p:nvCxnSpPr>
        <p:spPr>
          <a:xfrm>
            <a:off x="2487647" y="3956162"/>
            <a:ext cx="284198" cy="31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392991" y="4881063"/>
            <a:ext cx="1312705"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39" name="CuadroTexto 38"/>
          <p:cNvSpPr txBox="1"/>
          <p:nvPr/>
        </p:nvSpPr>
        <p:spPr>
          <a:xfrm>
            <a:off x="2709492" y="3924814"/>
            <a:ext cx="822082"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40" name="Oval 7"/>
          <p:cNvSpPr/>
          <p:nvPr/>
        </p:nvSpPr>
        <p:spPr>
          <a:xfrm>
            <a:off x="1668344" y="5159992"/>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Ad</a:t>
            </a:r>
            <a:endParaRPr lang="es-AR" dirty="0"/>
          </a:p>
        </p:txBody>
      </p:sp>
      <p:cxnSp>
        <p:nvCxnSpPr>
          <p:cNvPr id="41" name="Straight Arrow Connector 20"/>
          <p:cNvCxnSpPr/>
          <p:nvPr/>
        </p:nvCxnSpPr>
        <p:spPr>
          <a:xfrm>
            <a:off x="1650416" y="4821892"/>
            <a:ext cx="196635" cy="38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4"/>
          <p:cNvSpPr/>
          <p:nvPr/>
        </p:nvSpPr>
        <p:spPr>
          <a:xfrm>
            <a:off x="5884966" y="4242271"/>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cxnSp>
        <p:nvCxnSpPr>
          <p:cNvPr id="45" name="Straight Arrow Connector 14"/>
          <p:cNvCxnSpPr/>
          <p:nvPr/>
        </p:nvCxnSpPr>
        <p:spPr>
          <a:xfrm flipH="1">
            <a:off x="6333273" y="4013409"/>
            <a:ext cx="227163" cy="27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Oval 35"/>
          <p:cNvSpPr/>
          <p:nvPr/>
        </p:nvSpPr>
        <p:spPr>
          <a:xfrm>
            <a:off x="6527452" y="355288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47" name="CuadroTexto 46"/>
          <p:cNvSpPr txBox="1"/>
          <p:nvPr/>
        </p:nvSpPr>
        <p:spPr>
          <a:xfrm>
            <a:off x="5191276" y="3933985"/>
            <a:ext cx="1542928"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1 </a:t>
            </a:r>
            <a:r>
              <a:rPr lang="es-AR" b="1" dirty="0" err="1"/>
              <a:t>ó</a:t>
            </a:r>
            <a:r>
              <a:rPr lang="es-AR" b="1" dirty="0">
                <a:solidFill>
                  <a:srgbClr val="00B050"/>
                </a:solidFill>
              </a:rPr>
              <a:t> </a:t>
            </a:r>
            <a:r>
              <a:rPr lang="es-AR" dirty="0" err="1"/>
              <a:t>fb</a:t>
            </a:r>
            <a:r>
              <a:rPr lang="es-AR" dirty="0"/>
              <a:t>: </a:t>
            </a:r>
            <a:r>
              <a:rPr lang="es-AR" b="1" dirty="0">
                <a:solidFill>
                  <a:srgbClr val="00B050"/>
                </a:solidFill>
              </a:rPr>
              <a:t>-1 </a:t>
            </a:r>
            <a:endParaRPr lang="en-US" b="1" dirty="0" err="1">
              <a:solidFill>
                <a:srgbClr val="00B050"/>
              </a:solidFill>
            </a:endParaRPr>
          </a:p>
        </p:txBody>
      </p:sp>
      <p:sp>
        <p:nvSpPr>
          <p:cNvPr id="48" name="CuadroTexto 47"/>
          <p:cNvSpPr txBox="1"/>
          <p:nvPr/>
        </p:nvSpPr>
        <p:spPr>
          <a:xfrm>
            <a:off x="5398027" y="3272537"/>
            <a:ext cx="1644951" cy="369332"/>
          </a:xfrm>
          <a:prstGeom prst="rect">
            <a:avLst/>
          </a:prstGeom>
          <a:noFill/>
          <a:ln>
            <a:noFill/>
          </a:ln>
        </p:spPr>
        <p:txBody>
          <a:bodyPr wrap="square" lIns="0" tIns="0" rIns="0" bIns="0" rtlCol="0">
            <a:spAutoFit/>
          </a:bodyPr>
          <a:lstStyle/>
          <a:p>
            <a:r>
              <a:rPr lang="es-AR" sz="1600" dirty="0" err="1"/>
              <a:t>fb</a:t>
            </a:r>
            <a:r>
              <a:rPr lang="es-AR" sz="1600" dirty="0"/>
              <a:t>: 2-(-0)= </a:t>
            </a:r>
            <a:r>
              <a:rPr lang="es-AR" sz="2400" b="1" dirty="0">
                <a:solidFill>
                  <a:srgbClr val="FF0000"/>
                </a:solidFill>
              </a:rPr>
              <a:t>2</a:t>
            </a:r>
            <a:endParaRPr lang="en-US" sz="2400" b="1" dirty="0" err="1">
              <a:solidFill>
                <a:srgbClr val="FF0000"/>
              </a:solidFill>
            </a:endParaRPr>
          </a:p>
        </p:txBody>
      </p:sp>
      <p:sp>
        <p:nvSpPr>
          <p:cNvPr id="49" name="Oval 7"/>
          <p:cNvSpPr/>
          <p:nvPr/>
        </p:nvSpPr>
        <p:spPr>
          <a:xfrm>
            <a:off x="7258815" y="4244309"/>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Cd</a:t>
            </a:r>
            <a:endParaRPr lang="es-AR" dirty="0"/>
          </a:p>
        </p:txBody>
      </p:sp>
      <p:sp>
        <p:nvSpPr>
          <p:cNvPr id="50" name="Oval 9"/>
          <p:cNvSpPr/>
          <p:nvPr/>
        </p:nvSpPr>
        <p:spPr>
          <a:xfrm>
            <a:off x="5440961" y="5159992"/>
            <a:ext cx="653143" cy="63247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Ai</a:t>
            </a:r>
            <a:endParaRPr lang="es-AR" dirty="0"/>
          </a:p>
        </p:txBody>
      </p:sp>
      <p:cxnSp>
        <p:nvCxnSpPr>
          <p:cNvPr id="51" name="Straight Arrow Connector 18"/>
          <p:cNvCxnSpPr/>
          <p:nvPr/>
        </p:nvCxnSpPr>
        <p:spPr>
          <a:xfrm flipH="1">
            <a:off x="5869752" y="4772295"/>
            <a:ext cx="205432" cy="423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20"/>
          <p:cNvCxnSpPr/>
          <p:nvPr/>
        </p:nvCxnSpPr>
        <p:spPr>
          <a:xfrm>
            <a:off x="7153324" y="3974334"/>
            <a:ext cx="284198" cy="31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CuadroTexto 53"/>
          <p:cNvSpPr txBox="1"/>
          <p:nvPr/>
        </p:nvSpPr>
        <p:spPr>
          <a:xfrm>
            <a:off x="7375169" y="3941846"/>
            <a:ext cx="822082"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55" name="Oval 7"/>
          <p:cNvSpPr/>
          <p:nvPr/>
        </p:nvSpPr>
        <p:spPr>
          <a:xfrm>
            <a:off x="6334021" y="5178164"/>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aseline="30000" dirty="0" err="1"/>
              <a:t>h</a:t>
            </a:r>
            <a:r>
              <a:rPr lang="es-AR" dirty="0" err="1"/>
              <a:t>Ad</a:t>
            </a:r>
            <a:endParaRPr lang="es-AR" dirty="0"/>
          </a:p>
        </p:txBody>
      </p:sp>
      <p:cxnSp>
        <p:nvCxnSpPr>
          <p:cNvPr id="56" name="Straight Arrow Connector 20"/>
          <p:cNvCxnSpPr/>
          <p:nvPr/>
        </p:nvCxnSpPr>
        <p:spPr>
          <a:xfrm>
            <a:off x="6370800" y="4785359"/>
            <a:ext cx="196635" cy="38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18"/>
          <p:cNvCxnSpPr/>
          <p:nvPr/>
        </p:nvCxnSpPr>
        <p:spPr>
          <a:xfrm flipV="1">
            <a:off x="6660592" y="5752930"/>
            <a:ext cx="0" cy="259337"/>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60" name="CuadroTexto 59"/>
          <p:cNvSpPr txBox="1"/>
          <p:nvPr/>
        </p:nvSpPr>
        <p:spPr>
          <a:xfrm>
            <a:off x="1866111" y="4862595"/>
            <a:ext cx="1312705"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Tree>
    <p:extLst>
      <p:ext uri="{BB962C8B-B14F-4D97-AF65-F5344CB8AC3E}">
        <p14:creationId xmlns:p14="http://schemas.microsoft.com/office/powerpoint/2010/main" val="91838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arn(inVertical)">
                                      <p:cBhvr>
                                        <p:cTn id="7" dur="500"/>
                                        <p:tgtEl>
                                          <p:spTgt spid="22"/>
                                        </p:tgtEl>
                                      </p:cBhvr>
                                    </p:animEffect>
                                  </p:childTnLst>
                                </p:cTn>
                              </p:par>
                              <p:par>
                                <p:cTn id="8" presetID="16" presetClass="entr" presetSubtype="21" fill="hold"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barn(inVertical)">
                                      <p:cBhvr>
                                        <p:cTn id="10" dur="500"/>
                                        <p:tgtEl>
                                          <p:spTgt spid="23"/>
                                        </p:tgtEl>
                                      </p:cBhvr>
                                    </p:animEffect>
                                  </p:childTnLst>
                                </p:cTn>
                              </p:par>
                              <p:par>
                                <p:cTn id="11" presetID="16" presetClass="entr" presetSubtype="21"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barn(inVertical)">
                                      <p:cBhvr>
                                        <p:cTn id="13" dur="500"/>
                                        <p:tgtEl>
                                          <p:spTgt spid="5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barn(inVertical)">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barn(inVertical)">
                                      <p:cBhvr>
                                        <p:cTn id="21" dur="500"/>
                                        <p:tgtEl>
                                          <p:spTgt spid="47"/>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54"/>
                                        </p:tgtEl>
                                        <p:attrNameLst>
                                          <p:attrName>style.visibility</p:attrName>
                                        </p:attrNameLst>
                                      </p:cBhvr>
                                      <p:to>
                                        <p:strVal val="visible"/>
                                      </p:to>
                                    </p:set>
                                    <p:animEffect transition="in" filter="barn(inVertical)">
                                      <p:cBhvr>
                                        <p:cTn id="26" dur="500"/>
                                        <p:tgtEl>
                                          <p:spTgt spid="54"/>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inVertical)">
                                      <p:cBhvr>
                                        <p:cTn id="31"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47" grpId="0"/>
      <p:bldP spid="48" grpId="0"/>
      <p:bldP spid="5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Flecha curvada hacia abajo 54"/>
          <p:cNvSpPr/>
          <p:nvPr/>
        </p:nvSpPr>
        <p:spPr>
          <a:xfrm flipH="1">
            <a:off x="6213327" y="4575135"/>
            <a:ext cx="474138" cy="264368"/>
          </a:xfrm>
          <a:prstGeom prst="curvedDownArrow">
            <a:avLst/>
          </a:prstGeom>
          <a:solidFill>
            <a:srgbClr val="FFFF99"/>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7200" y="1935480"/>
            <a:ext cx="8229600" cy="1650105"/>
          </a:xfrm>
        </p:spPr>
        <p:txBody>
          <a:bodyPr>
            <a:normAutofit fontScale="925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A1- </a:t>
            </a:r>
            <a:r>
              <a:rPr lang="en-US" b="1" dirty="0" err="1"/>
              <a:t>Rotación</a:t>
            </a:r>
            <a:r>
              <a:rPr lang="en-US" b="1" dirty="0"/>
              <a:t> simple a </a:t>
            </a:r>
            <a:r>
              <a:rPr lang="en-US" b="1" dirty="0" err="1"/>
              <a:t>derecha</a:t>
            </a:r>
            <a:r>
              <a:rPr lang="en-US" b="1" dirty="0"/>
              <a:t> (R):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a:t>
            </a:r>
            <a:r>
              <a:rPr lang="en-US" dirty="0" err="1"/>
              <a:t>izquierdo</a:t>
            </a:r>
            <a:r>
              <a:rPr lang="en-US" dirty="0"/>
              <a:t> </a:t>
            </a:r>
          </a:p>
          <a:p>
            <a:endParaRPr lang="es-AR" dirty="0"/>
          </a:p>
        </p:txBody>
      </p:sp>
      <p:sp>
        <p:nvSpPr>
          <p:cNvPr id="14" name="Oval 9"/>
          <p:cNvSpPr/>
          <p:nvPr/>
        </p:nvSpPr>
        <p:spPr>
          <a:xfrm>
            <a:off x="1187544" y="6183814"/>
            <a:ext cx="503705" cy="443261"/>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dirty="0"/>
          </a:p>
        </p:txBody>
      </p:sp>
      <p:cxnSp>
        <p:nvCxnSpPr>
          <p:cNvPr id="15" name="Straight Arrow Connector 18"/>
          <p:cNvCxnSpPr/>
          <p:nvPr/>
        </p:nvCxnSpPr>
        <p:spPr>
          <a:xfrm flipV="1">
            <a:off x="1439397" y="5842739"/>
            <a:ext cx="11516" cy="3410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6" name="Oval 4"/>
          <p:cNvSpPr/>
          <p:nvPr/>
        </p:nvSpPr>
        <p:spPr>
          <a:xfrm>
            <a:off x="1629248" y="4652689"/>
            <a:ext cx="503705" cy="443261"/>
          </a:xfrm>
          <a:prstGeom prst="ellipse">
            <a:avLst/>
          </a:prstGeom>
          <a:ln w="19050">
            <a:solidFill>
              <a:srgbClr val="92D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cxnSp>
        <p:nvCxnSpPr>
          <p:cNvPr id="17" name="Straight Arrow Connector 14"/>
          <p:cNvCxnSpPr>
            <a:stCxn id="18" idx="3"/>
            <a:endCxn id="16" idx="0"/>
          </p:cNvCxnSpPr>
          <p:nvPr/>
        </p:nvCxnSpPr>
        <p:spPr>
          <a:xfrm flipH="1">
            <a:off x="1881101" y="4372991"/>
            <a:ext cx="258924" cy="27969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8" name="Oval 35"/>
          <p:cNvSpPr/>
          <p:nvPr/>
        </p:nvSpPr>
        <p:spPr>
          <a:xfrm>
            <a:off x="2066259" y="3994644"/>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19" name="CuadroTexto 18"/>
          <p:cNvSpPr txBox="1"/>
          <p:nvPr/>
        </p:nvSpPr>
        <p:spPr>
          <a:xfrm>
            <a:off x="1400309" y="4412523"/>
            <a:ext cx="618145" cy="276999"/>
          </a:xfrm>
          <a:prstGeom prst="rect">
            <a:avLst/>
          </a:prstGeom>
          <a:noFill/>
          <a:ln>
            <a:noFill/>
          </a:ln>
        </p:spPr>
        <p:txBody>
          <a:bodyPr wrap="square" lIns="0" tIns="0" rIns="0" bIns="0" rtlCol="0">
            <a:spAutoFit/>
          </a:bodyPr>
          <a:lstStyle/>
          <a:p>
            <a:r>
              <a:rPr lang="es-AR" sz="1600" dirty="0" err="1"/>
              <a:t>fb</a:t>
            </a:r>
            <a:r>
              <a:rPr lang="es-AR" sz="1600" dirty="0"/>
              <a:t>:</a:t>
            </a:r>
            <a:r>
              <a:rPr lang="es-AR" sz="1600" b="1" dirty="0"/>
              <a:t> </a:t>
            </a:r>
            <a:r>
              <a:rPr lang="es-AR" b="1" dirty="0">
                <a:solidFill>
                  <a:srgbClr val="00B050"/>
                </a:solidFill>
              </a:rPr>
              <a:t>1</a:t>
            </a:r>
            <a:endParaRPr lang="en-US" b="1" dirty="0" err="1">
              <a:solidFill>
                <a:srgbClr val="00B050"/>
              </a:solidFill>
            </a:endParaRPr>
          </a:p>
        </p:txBody>
      </p:sp>
      <p:sp>
        <p:nvSpPr>
          <p:cNvPr id="20" name="CuadroTexto 19"/>
          <p:cNvSpPr txBox="1"/>
          <p:nvPr/>
        </p:nvSpPr>
        <p:spPr>
          <a:xfrm>
            <a:off x="3779109" y="4750487"/>
            <a:ext cx="1268589" cy="369332"/>
          </a:xfrm>
          <a:prstGeom prst="rect">
            <a:avLst/>
          </a:prstGeom>
          <a:noFill/>
          <a:ln>
            <a:solidFill>
              <a:schemeClr val="bg2"/>
            </a:solidFill>
          </a:ln>
        </p:spPr>
        <p:txBody>
          <a:bodyPr wrap="square" lIns="0" tIns="0" rIns="0" bIns="0" rtlCol="0">
            <a:spAutoFit/>
          </a:bodyPr>
          <a:lstStyle/>
          <a:p>
            <a:pPr algn="ctr"/>
            <a:r>
              <a:rPr lang="es-AR" sz="1200" b="1" dirty="0">
                <a:solidFill>
                  <a:srgbClr val="00B0F0"/>
                </a:solidFill>
              </a:rPr>
              <a:t>ROTACION</a:t>
            </a:r>
          </a:p>
          <a:p>
            <a:pPr algn="ctr"/>
            <a:r>
              <a:rPr lang="es-AR" sz="1200" b="1" dirty="0">
                <a:solidFill>
                  <a:srgbClr val="00B0F0"/>
                </a:solidFill>
              </a:rPr>
              <a:t>SIMPLE R</a:t>
            </a:r>
            <a:endParaRPr lang="en-US" sz="1400" b="1" dirty="0" err="1">
              <a:solidFill>
                <a:srgbClr val="00B0F0"/>
              </a:solidFill>
            </a:endParaRPr>
          </a:p>
        </p:txBody>
      </p:sp>
      <p:sp>
        <p:nvSpPr>
          <p:cNvPr id="21" name="Oval 7"/>
          <p:cNvSpPr/>
          <p:nvPr/>
        </p:nvSpPr>
        <p:spPr>
          <a:xfrm>
            <a:off x="2623479" y="4630094"/>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Cd</a:t>
            </a:r>
            <a:endParaRPr lang="es-AR" sz="1400" b="1" dirty="0"/>
          </a:p>
        </p:txBody>
      </p:sp>
      <p:sp>
        <p:nvSpPr>
          <p:cNvPr id="22" name="Oval 9"/>
          <p:cNvSpPr/>
          <p:nvPr/>
        </p:nvSpPr>
        <p:spPr>
          <a:xfrm>
            <a:off x="1199061" y="5375648"/>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Ai</a:t>
            </a:r>
            <a:endParaRPr lang="es-AR" sz="1400" b="1" dirty="0"/>
          </a:p>
        </p:txBody>
      </p:sp>
      <p:cxnSp>
        <p:nvCxnSpPr>
          <p:cNvPr id="23" name="Straight Arrow Connector 18"/>
          <p:cNvCxnSpPr>
            <a:endCxn id="22" idx="0"/>
          </p:cNvCxnSpPr>
          <p:nvPr/>
        </p:nvCxnSpPr>
        <p:spPr>
          <a:xfrm flipH="1">
            <a:off x="1450914" y="5064088"/>
            <a:ext cx="312166" cy="3115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0"/>
          <p:cNvCxnSpPr/>
          <p:nvPr/>
        </p:nvCxnSpPr>
        <p:spPr>
          <a:xfrm>
            <a:off x="2498777" y="4395035"/>
            <a:ext cx="263547" cy="2356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Oval 7"/>
          <p:cNvSpPr/>
          <p:nvPr/>
        </p:nvSpPr>
        <p:spPr>
          <a:xfrm>
            <a:off x="2023639" y="5391743"/>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Ad</a:t>
            </a:r>
            <a:endParaRPr lang="es-AR" sz="1400" b="1" dirty="0"/>
          </a:p>
        </p:txBody>
      </p:sp>
      <p:cxnSp>
        <p:nvCxnSpPr>
          <p:cNvPr id="28" name="Straight Arrow Connector 20"/>
          <p:cNvCxnSpPr>
            <a:endCxn id="27" idx="0"/>
          </p:cNvCxnSpPr>
          <p:nvPr/>
        </p:nvCxnSpPr>
        <p:spPr>
          <a:xfrm>
            <a:off x="1964998" y="5073355"/>
            <a:ext cx="310494" cy="318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Oval 9"/>
          <p:cNvSpPr/>
          <p:nvPr/>
        </p:nvSpPr>
        <p:spPr>
          <a:xfrm>
            <a:off x="5697724" y="5511689"/>
            <a:ext cx="503705" cy="443261"/>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sz="2400" dirty="0"/>
          </a:p>
        </p:txBody>
      </p:sp>
      <p:cxnSp>
        <p:nvCxnSpPr>
          <p:cNvPr id="41" name="Straight Arrow Connector 18"/>
          <p:cNvCxnSpPr>
            <a:endCxn id="48" idx="4"/>
          </p:cNvCxnSpPr>
          <p:nvPr/>
        </p:nvCxnSpPr>
        <p:spPr>
          <a:xfrm flipV="1">
            <a:off x="5935247" y="5128066"/>
            <a:ext cx="16229" cy="378556"/>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Oval 4"/>
          <p:cNvSpPr/>
          <p:nvPr/>
        </p:nvSpPr>
        <p:spPr>
          <a:xfrm>
            <a:off x="6227647" y="3969262"/>
            <a:ext cx="503705" cy="443261"/>
          </a:xfrm>
          <a:prstGeom prst="ellipse">
            <a:avLst/>
          </a:prstGeom>
          <a:ln w="19050">
            <a:solidFill>
              <a:srgbClr val="92D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cxnSp>
        <p:nvCxnSpPr>
          <p:cNvPr id="43" name="Straight Arrow Connector 14"/>
          <p:cNvCxnSpPr/>
          <p:nvPr/>
        </p:nvCxnSpPr>
        <p:spPr>
          <a:xfrm flipH="1">
            <a:off x="6637816" y="5082169"/>
            <a:ext cx="206458" cy="4012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Oval 35"/>
          <p:cNvSpPr/>
          <p:nvPr/>
        </p:nvSpPr>
        <p:spPr>
          <a:xfrm>
            <a:off x="6736775" y="4640302"/>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45" name="CuadroTexto 44"/>
          <p:cNvSpPr txBox="1"/>
          <p:nvPr/>
        </p:nvSpPr>
        <p:spPr>
          <a:xfrm>
            <a:off x="5907056" y="3712459"/>
            <a:ext cx="618145"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47" name="Oval 7"/>
          <p:cNvSpPr/>
          <p:nvPr/>
        </p:nvSpPr>
        <p:spPr>
          <a:xfrm>
            <a:off x="7196892" y="5504274"/>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Cd</a:t>
            </a:r>
            <a:endParaRPr lang="es-AR" sz="1400" b="1" dirty="0"/>
          </a:p>
        </p:txBody>
      </p:sp>
      <p:sp>
        <p:nvSpPr>
          <p:cNvPr id="48" name="Oval 9"/>
          <p:cNvSpPr/>
          <p:nvPr/>
        </p:nvSpPr>
        <p:spPr>
          <a:xfrm>
            <a:off x="5699623" y="464030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Ai</a:t>
            </a:r>
            <a:endParaRPr lang="es-AR" sz="1400" b="1" dirty="0"/>
          </a:p>
        </p:txBody>
      </p:sp>
      <p:cxnSp>
        <p:nvCxnSpPr>
          <p:cNvPr id="49" name="Straight Arrow Connector 18"/>
          <p:cNvCxnSpPr>
            <a:stCxn id="42" idx="3"/>
          </p:cNvCxnSpPr>
          <p:nvPr/>
        </p:nvCxnSpPr>
        <p:spPr>
          <a:xfrm flipH="1">
            <a:off x="6055796" y="4347609"/>
            <a:ext cx="245617" cy="3562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20"/>
          <p:cNvCxnSpPr/>
          <p:nvPr/>
        </p:nvCxnSpPr>
        <p:spPr>
          <a:xfrm>
            <a:off x="7099993" y="5063054"/>
            <a:ext cx="250759" cy="4206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Oval 7"/>
          <p:cNvSpPr/>
          <p:nvPr/>
        </p:nvSpPr>
        <p:spPr>
          <a:xfrm>
            <a:off x="6367855" y="5506620"/>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Ad</a:t>
            </a:r>
            <a:endParaRPr lang="es-AR" sz="1400" b="1" dirty="0"/>
          </a:p>
        </p:txBody>
      </p:sp>
      <p:cxnSp>
        <p:nvCxnSpPr>
          <p:cNvPr id="54" name="Straight Arrow Connector 20"/>
          <p:cNvCxnSpPr>
            <a:stCxn id="42" idx="5"/>
            <a:endCxn id="44" idx="0"/>
          </p:cNvCxnSpPr>
          <p:nvPr/>
        </p:nvCxnSpPr>
        <p:spPr>
          <a:xfrm>
            <a:off x="6657586" y="4347609"/>
            <a:ext cx="331042" cy="2926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CuadroTexto 55"/>
          <p:cNvSpPr txBox="1"/>
          <p:nvPr/>
        </p:nvSpPr>
        <p:spPr>
          <a:xfrm>
            <a:off x="7095423" y="4433481"/>
            <a:ext cx="1012360"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00B050"/>
                </a:solidFill>
              </a:rPr>
              <a:t>0</a:t>
            </a:r>
            <a:endParaRPr lang="en-US" b="1" dirty="0" err="1">
              <a:solidFill>
                <a:srgbClr val="00B050"/>
              </a:solidFill>
            </a:endParaRPr>
          </a:p>
        </p:txBody>
      </p:sp>
      <p:cxnSp>
        <p:nvCxnSpPr>
          <p:cNvPr id="84" name="Straight Arrow Connector 10"/>
          <p:cNvCxnSpPr/>
          <p:nvPr/>
        </p:nvCxnSpPr>
        <p:spPr>
          <a:xfrm>
            <a:off x="4007953" y="4566397"/>
            <a:ext cx="88827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85" name="CuadroTexto 84"/>
          <p:cNvSpPr txBox="1"/>
          <p:nvPr/>
        </p:nvSpPr>
        <p:spPr>
          <a:xfrm>
            <a:off x="2470243" y="3813824"/>
            <a:ext cx="1268589" cy="276999"/>
          </a:xfrm>
          <a:prstGeom prst="rect">
            <a:avLst/>
          </a:prstGeom>
          <a:noFill/>
          <a:ln>
            <a:noFill/>
          </a:ln>
        </p:spPr>
        <p:txBody>
          <a:bodyPr wrap="square" lIns="0" tIns="0" rIns="0" bIns="0" rtlCol="0">
            <a:spAutoFit/>
          </a:bodyPr>
          <a:lstStyle/>
          <a:p>
            <a:r>
              <a:rPr lang="es-AR" sz="1600" dirty="0" err="1"/>
              <a:t>fb</a:t>
            </a:r>
            <a:r>
              <a:rPr lang="es-AR" sz="1600" dirty="0"/>
              <a:t>: 2-(-0)=</a:t>
            </a:r>
            <a:r>
              <a:rPr lang="es-AR" sz="1600" b="1" dirty="0"/>
              <a:t> </a:t>
            </a:r>
            <a:r>
              <a:rPr lang="es-AR" b="1" dirty="0">
                <a:solidFill>
                  <a:srgbClr val="FF0000"/>
                </a:solidFill>
              </a:rPr>
              <a:t>2</a:t>
            </a:r>
            <a:endParaRPr lang="en-US" b="1" dirty="0" err="1">
              <a:solidFill>
                <a:srgbClr val="FF0000"/>
              </a:solidFill>
            </a:endParaRPr>
          </a:p>
        </p:txBody>
      </p:sp>
      <p:sp>
        <p:nvSpPr>
          <p:cNvPr id="36" name="CuadroTexto 35"/>
          <p:cNvSpPr txBox="1"/>
          <p:nvPr/>
        </p:nvSpPr>
        <p:spPr>
          <a:xfrm>
            <a:off x="272426" y="3538975"/>
            <a:ext cx="1268589" cy="492443"/>
          </a:xfrm>
          <a:prstGeom prst="rect">
            <a:avLst/>
          </a:prstGeom>
          <a:noFill/>
          <a:ln>
            <a:solidFill>
              <a:schemeClr val="bg2"/>
            </a:solidFill>
          </a:ln>
        </p:spPr>
        <p:txBody>
          <a:bodyPr wrap="square" lIns="0" tIns="0" rIns="0" bIns="0" rtlCol="0">
            <a:spAutoFit/>
          </a:bodyPr>
          <a:lstStyle/>
          <a:p>
            <a:r>
              <a:rPr lang="es-AR" sz="1600" i="1" dirty="0">
                <a:solidFill>
                  <a:srgbClr val="FF0000"/>
                </a:solidFill>
              </a:rPr>
              <a:t>Este es el nodo que tenia </a:t>
            </a:r>
            <a:r>
              <a:rPr lang="es-AR" sz="1600" b="1" i="1" dirty="0" err="1">
                <a:solidFill>
                  <a:srgbClr val="FF0000"/>
                </a:solidFill>
              </a:rPr>
              <a:t>fb</a:t>
            </a:r>
            <a:r>
              <a:rPr lang="es-AR" sz="1600" b="1" i="1" dirty="0">
                <a:solidFill>
                  <a:srgbClr val="FF0000"/>
                </a:solidFill>
              </a:rPr>
              <a:t>=1</a:t>
            </a:r>
            <a:endParaRPr lang="en-US" b="1" i="1" dirty="0" err="1">
              <a:solidFill>
                <a:srgbClr val="FF0000"/>
              </a:solidFill>
            </a:endParaRPr>
          </a:p>
        </p:txBody>
      </p:sp>
      <p:cxnSp>
        <p:nvCxnSpPr>
          <p:cNvPr id="9" name="Conector recto de flecha 8"/>
          <p:cNvCxnSpPr/>
          <p:nvPr/>
        </p:nvCxnSpPr>
        <p:spPr>
          <a:xfrm>
            <a:off x="1577745" y="3855919"/>
            <a:ext cx="340085" cy="153613"/>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6" name="CuadroTexto 45"/>
          <p:cNvSpPr txBox="1"/>
          <p:nvPr/>
        </p:nvSpPr>
        <p:spPr>
          <a:xfrm>
            <a:off x="1682321" y="6255514"/>
            <a:ext cx="767876" cy="369332"/>
          </a:xfrm>
          <a:prstGeom prst="rect">
            <a:avLst/>
          </a:prstGeom>
          <a:noFill/>
          <a:ln>
            <a:noFill/>
          </a:ln>
        </p:spPr>
        <p:txBody>
          <a:bodyPr wrap="square" lIns="0" tIns="0" rIns="0" bIns="0" rtlCol="0">
            <a:spAutoFit/>
          </a:bodyPr>
          <a:lstStyle/>
          <a:p>
            <a:pPr algn="ctr"/>
            <a:r>
              <a:rPr lang="es-AR" sz="1200" b="1" dirty="0">
                <a:solidFill>
                  <a:srgbClr val="00B050"/>
                </a:solidFill>
              </a:rPr>
              <a:t>Nodo insertado</a:t>
            </a:r>
            <a:endParaRPr lang="en-US" sz="1200" b="1" dirty="0" err="1">
              <a:solidFill>
                <a:srgbClr val="00B050"/>
              </a:solidFill>
            </a:endParaRPr>
          </a:p>
        </p:txBody>
      </p:sp>
      <p:sp>
        <p:nvSpPr>
          <p:cNvPr id="51" name="CuadroTexto 50"/>
          <p:cNvSpPr txBox="1"/>
          <p:nvPr/>
        </p:nvSpPr>
        <p:spPr>
          <a:xfrm>
            <a:off x="4977271" y="5578203"/>
            <a:ext cx="767876" cy="369332"/>
          </a:xfrm>
          <a:prstGeom prst="rect">
            <a:avLst/>
          </a:prstGeom>
          <a:noFill/>
          <a:ln>
            <a:noFill/>
          </a:ln>
        </p:spPr>
        <p:txBody>
          <a:bodyPr wrap="square" lIns="0" tIns="0" rIns="0" bIns="0" rtlCol="0">
            <a:spAutoFit/>
          </a:bodyPr>
          <a:lstStyle/>
          <a:p>
            <a:pPr algn="ctr"/>
            <a:r>
              <a:rPr lang="es-AR" sz="1200" b="1" dirty="0">
                <a:solidFill>
                  <a:srgbClr val="00B050"/>
                </a:solidFill>
              </a:rPr>
              <a:t>Nodo insertado</a:t>
            </a:r>
            <a:endParaRPr lang="en-US" sz="1200" b="1" dirty="0" err="1">
              <a:solidFill>
                <a:srgbClr val="00B050"/>
              </a:solidFill>
            </a:endParaRPr>
          </a:p>
        </p:txBody>
      </p:sp>
      <p:sp>
        <p:nvSpPr>
          <p:cNvPr id="52" name="Rounded Rectangle 6"/>
          <p:cNvSpPr/>
          <p:nvPr/>
        </p:nvSpPr>
        <p:spPr>
          <a:xfrm>
            <a:off x="4932300" y="3309612"/>
            <a:ext cx="3373500" cy="332271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derecha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2236675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52"/>
                                        </p:tgtEl>
                                      </p:cBhvr>
                                    </p:animEffect>
                                    <p:set>
                                      <p:cBhvr>
                                        <p:cTn id="7" dur="1" fill="hold">
                                          <p:stCondLst>
                                            <p:cond delay="499"/>
                                          </p:stCondLst>
                                        </p:cTn>
                                        <p:tgtEl>
                                          <p:spTgt spid="5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7200" y="1935480"/>
            <a:ext cx="8229600" cy="1650105"/>
          </a:xfrm>
        </p:spPr>
        <p:txBody>
          <a:bodyPr>
            <a:normAutofit fontScale="925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A1- </a:t>
            </a:r>
            <a:r>
              <a:rPr lang="en-US" b="1" dirty="0" err="1"/>
              <a:t>Rotación</a:t>
            </a:r>
            <a:r>
              <a:rPr lang="en-US" b="1" dirty="0"/>
              <a:t> simple a </a:t>
            </a:r>
            <a:r>
              <a:rPr lang="en-US" b="1" dirty="0" err="1"/>
              <a:t>derecha</a:t>
            </a:r>
            <a:r>
              <a:rPr lang="en-US" b="1" dirty="0"/>
              <a:t> (R):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a:t>
            </a:r>
            <a:r>
              <a:rPr lang="en-US" dirty="0" err="1"/>
              <a:t>izquierdo</a:t>
            </a:r>
            <a:r>
              <a:rPr lang="en-US" dirty="0"/>
              <a:t> </a:t>
            </a:r>
          </a:p>
          <a:p>
            <a:endParaRPr lang="es-AR" dirty="0"/>
          </a:p>
        </p:txBody>
      </p:sp>
      <p:sp>
        <p:nvSpPr>
          <p:cNvPr id="103" name="CuadroTexto 102"/>
          <p:cNvSpPr txBox="1"/>
          <p:nvPr/>
        </p:nvSpPr>
        <p:spPr>
          <a:xfrm>
            <a:off x="3199900" y="4314341"/>
            <a:ext cx="618145" cy="276999"/>
          </a:xfrm>
          <a:prstGeom prst="rect">
            <a:avLst/>
          </a:prstGeom>
          <a:noFill/>
          <a:ln>
            <a:noFill/>
          </a:ln>
        </p:spPr>
        <p:txBody>
          <a:bodyPr wrap="square" lIns="0" tIns="0" rIns="0" bIns="0" rtlCol="0">
            <a:spAutoFit/>
          </a:bodyPr>
          <a:lstStyle/>
          <a:p>
            <a:endParaRPr lang="en-US" b="1" dirty="0" err="1">
              <a:solidFill>
                <a:srgbClr val="00B050"/>
              </a:solidFill>
            </a:endParaRPr>
          </a:p>
        </p:txBody>
      </p:sp>
      <p:grpSp>
        <p:nvGrpSpPr>
          <p:cNvPr id="119" name="Grupo 118"/>
          <p:cNvGrpSpPr/>
          <p:nvPr/>
        </p:nvGrpSpPr>
        <p:grpSpPr>
          <a:xfrm>
            <a:off x="3012626" y="4554507"/>
            <a:ext cx="919918" cy="1974386"/>
            <a:chOff x="2940236" y="4596417"/>
            <a:chExt cx="919918" cy="1974386"/>
          </a:xfrm>
        </p:grpSpPr>
        <p:sp>
          <p:nvSpPr>
            <p:cNvPr id="100" name="Oval 9"/>
            <p:cNvSpPr/>
            <p:nvPr/>
          </p:nvSpPr>
          <p:spPr>
            <a:xfrm>
              <a:off x="2940236" y="6127542"/>
              <a:ext cx="503705" cy="443261"/>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dirty="0"/>
            </a:p>
          </p:txBody>
        </p:sp>
        <p:cxnSp>
          <p:nvCxnSpPr>
            <p:cNvPr id="101" name="Straight Arrow Connector 18"/>
            <p:cNvCxnSpPr/>
            <p:nvPr/>
          </p:nvCxnSpPr>
          <p:spPr>
            <a:xfrm flipV="1">
              <a:off x="3192089" y="5786467"/>
              <a:ext cx="11516" cy="3410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02" name="Oval 4"/>
            <p:cNvSpPr/>
            <p:nvPr/>
          </p:nvSpPr>
          <p:spPr>
            <a:xfrm>
              <a:off x="3356449" y="4596417"/>
              <a:ext cx="503705" cy="443261"/>
            </a:xfrm>
            <a:prstGeom prst="ellipse">
              <a:avLst/>
            </a:prstGeom>
            <a:ln w="19050">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104" name="Oval 9"/>
            <p:cNvSpPr/>
            <p:nvPr/>
          </p:nvSpPr>
          <p:spPr>
            <a:xfrm>
              <a:off x="2951753" y="5319376"/>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Ai</a:t>
              </a:r>
              <a:endParaRPr lang="es-AR" sz="1400" b="1" dirty="0"/>
            </a:p>
          </p:txBody>
        </p:sp>
        <p:cxnSp>
          <p:nvCxnSpPr>
            <p:cNvPr id="105" name="Straight Arrow Connector 18"/>
            <p:cNvCxnSpPr>
              <a:endCxn id="104" idx="0"/>
            </p:cNvCxnSpPr>
            <p:nvPr/>
          </p:nvCxnSpPr>
          <p:spPr>
            <a:xfrm flipH="1">
              <a:off x="3203606" y="5007816"/>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118" name="Grupo 117"/>
          <p:cNvGrpSpPr/>
          <p:nvPr/>
        </p:nvGrpSpPr>
        <p:grpSpPr>
          <a:xfrm>
            <a:off x="3959549" y="3846471"/>
            <a:ext cx="1067996" cy="1156265"/>
            <a:chOff x="3923989" y="3851551"/>
            <a:chExt cx="1067996" cy="1156265"/>
          </a:xfrm>
        </p:grpSpPr>
        <p:sp>
          <p:nvSpPr>
            <p:cNvPr id="107" name="Oval 35"/>
            <p:cNvSpPr/>
            <p:nvPr/>
          </p:nvSpPr>
          <p:spPr>
            <a:xfrm>
              <a:off x="3923989" y="3851551"/>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108" name="Oval 7"/>
            <p:cNvSpPr/>
            <p:nvPr/>
          </p:nvSpPr>
          <p:spPr>
            <a:xfrm>
              <a:off x="4488280" y="4564555"/>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Cd</a:t>
              </a:r>
              <a:endParaRPr lang="es-AR" sz="1400" b="1" dirty="0"/>
            </a:p>
          </p:txBody>
        </p:sp>
        <p:cxnSp>
          <p:nvCxnSpPr>
            <p:cNvPr id="109" name="Straight Arrow Connector 20"/>
            <p:cNvCxnSpPr>
              <a:stCxn id="107" idx="5"/>
            </p:cNvCxnSpPr>
            <p:nvPr/>
          </p:nvCxnSpPr>
          <p:spPr>
            <a:xfrm>
              <a:off x="4353928" y="4229898"/>
              <a:ext cx="300118" cy="355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10" name="CuadroTexto 109"/>
          <p:cNvSpPr txBox="1"/>
          <p:nvPr/>
        </p:nvSpPr>
        <p:spPr>
          <a:xfrm>
            <a:off x="4327973" y="3670731"/>
            <a:ext cx="1268589" cy="276999"/>
          </a:xfrm>
          <a:prstGeom prst="rect">
            <a:avLst/>
          </a:prstGeom>
          <a:noFill/>
          <a:ln>
            <a:noFill/>
          </a:ln>
        </p:spPr>
        <p:txBody>
          <a:bodyPr wrap="square" lIns="0" tIns="0" rIns="0" bIns="0" rtlCol="0">
            <a:spAutoFit/>
          </a:bodyPr>
          <a:lstStyle/>
          <a:p>
            <a:endParaRPr lang="en-US" b="1" dirty="0" err="1">
              <a:solidFill>
                <a:srgbClr val="FF0000"/>
              </a:solidFill>
            </a:endParaRPr>
          </a:p>
        </p:txBody>
      </p:sp>
      <p:cxnSp>
        <p:nvCxnSpPr>
          <p:cNvPr id="111" name="Straight Arrow Connector 14"/>
          <p:cNvCxnSpPr/>
          <p:nvPr/>
        </p:nvCxnSpPr>
        <p:spPr>
          <a:xfrm flipH="1">
            <a:off x="3803082" y="4263823"/>
            <a:ext cx="258924" cy="2796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Oval 7"/>
          <p:cNvSpPr/>
          <p:nvPr/>
        </p:nvSpPr>
        <p:spPr>
          <a:xfrm>
            <a:off x="3818045" y="5299717"/>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dirty="0" err="1"/>
              <a:t>h</a:t>
            </a:r>
            <a:r>
              <a:rPr lang="es-AR" sz="1400" b="1" dirty="0" err="1"/>
              <a:t>Ad</a:t>
            </a:r>
            <a:endParaRPr lang="es-AR" sz="1400" b="1" dirty="0"/>
          </a:p>
        </p:txBody>
      </p:sp>
      <p:cxnSp>
        <p:nvCxnSpPr>
          <p:cNvPr id="113" name="Straight Arrow Connector 20"/>
          <p:cNvCxnSpPr/>
          <p:nvPr/>
        </p:nvCxnSpPr>
        <p:spPr>
          <a:xfrm>
            <a:off x="3780866" y="4959078"/>
            <a:ext cx="310494" cy="318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4" name="CuadroTexto 113"/>
          <p:cNvSpPr txBox="1"/>
          <p:nvPr/>
        </p:nvSpPr>
        <p:spPr>
          <a:xfrm>
            <a:off x="3304008" y="4277443"/>
            <a:ext cx="1012360"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1</a:t>
            </a:r>
            <a:endParaRPr lang="en-US" b="1" dirty="0" err="1">
              <a:solidFill>
                <a:srgbClr val="00B050"/>
              </a:solidFill>
            </a:endParaRPr>
          </a:p>
        </p:txBody>
      </p:sp>
      <p:sp>
        <p:nvSpPr>
          <p:cNvPr id="115" name="CuadroTexto 114"/>
          <p:cNvSpPr txBox="1"/>
          <p:nvPr/>
        </p:nvSpPr>
        <p:spPr>
          <a:xfrm>
            <a:off x="3619801" y="3655005"/>
            <a:ext cx="1012360"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116" name="CuadroTexto 115"/>
          <p:cNvSpPr txBox="1"/>
          <p:nvPr/>
        </p:nvSpPr>
        <p:spPr>
          <a:xfrm>
            <a:off x="4835116" y="4319353"/>
            <a:ext cx="1012360"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117" name="CuadroTexto 116"/>
          <p:cNvSpPr txBox="1"/>
          <p:nvPr/>
        </p:nvSpPr>
        <p:spPr>
          <a:xfrm>
            <a:off x="4406467" y="3668924"/>
            <a:ext cx="1012360"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FF0000"/>
                </a:solidFill>
              </a:rPr>
              <a:t>2</a:t>
            </a:r>
            <a:endParaRPr lang="en-US" b="1" dirty="0" err="1">
              <a:solidFill>
                <a:srgbClr val="FF0000"/>
              </a:solidFill>
            </a:endParaRPr>
          </a:p>
        </p:txBody>
      </p:sp>
    </p:spTree>
    <p:extLst>
      <p:ext uri="{BB962C8B-B14F-4D97-AF65-F5344CB8AC3E}">
        <p14:creationId xmlns:p14="http://schemas.microsoft.com/office/powerpoint/2010/main" val="168878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4.72222E-6 3.7037E-7 L 0.07431 -0.00046 " pathEditMode="relative" rAng="0" ptsTypes="AA">
                                      <p:cBhvr>
                                        <p:cTn id="6" dur="2000" fill="hold"/>
                                        <p:tgtEl>
                                          <p:spTgt spid="111"/>
                                        </p:tgtEl>
                                        <p:attrNameLst>
                                          <p:attrName>ppt_x</p:attrName>
                                          <p:attrName>ppt_y</p:attrName>
                                        </p:attrNameLst>
                                      </p:cBhvr>
                                      <p:rCtr x="3715" y="-23"/>
                                    </p:animMotion>
                                  </p:childTnLst>
                                </p:cTn>
                              </p:par>
                              <p:par>
                                <p:cTn id="7" presetID="8" presetClass="emph" presetSubtype="0" fill="hold" nodeType="withEffect">
                                  <p:stCondLst>
                                    <p:cond delay="0"/>
                                  </p:stCondLst>
                                  <p:childTnLst>
                                    <p:animRot by="-5400000">
                                      <p:cBhvr>
                                        <p:cTn id="8" dur="2000" fill="hold"/>
                                        <p:tgtEl>
                                          <p:spTgt spid="111"/>
                                        </p:tgtEl>
                                        <p:attrNameLst>
                                          <p:attrName>r</p:attrName>
                                        </p:attrNameLst>
                                      </p:cBhvr>
                                    </p:animRot>
                                  </p:childTnLst>
                                </p:cTn>
                              </p:par>
                              <p:par>
                                <p:cTn id="9" presetID="42" presetClass="path" presetSubtype="0" accel="50000" decel="50000" fill="hold" grpId="0" nodeType="withEffect">
                                  <p:stCondLst>
                                    <p:cond delay="0"/>
                                  </p:stCondLst>
                                  <p:childTnLst>
                                    <p:animMotion origin="layout" path="M 4.72222E-6 -2.59259E-6 L 0.05364 -0.00046 " pathEditMode="relative" rAng="0" ptsTypes="AA">
                                      <p:cBhvr>
                                        <p:cTn id="10" dur="2000" fill="hold"/>
                                        <p:tgtEl>
                                          <p:spTgt spid="112"/>
                                        </p:tgtEl>
                                        <p:attrNameLst>
                                          <p:attrName>ppt_x</p:attrName>
                                          <p:attrName>ppt_y</p:attrName>
                                        </p:attrNameLst>
                                      </p:cBhvr>
                                      <p:rCtr x="2674" y="-23"/>
                                    </p:animMotion>
                                  </p:childTnLst>
                                </p:cTn>
                              </p:par>
                              <p:par>
                                <p:cTn id="11" presetID="42" presetClass="path" presetSubtype="0" accel="50000" decel="50000" fill="hold" nodeType="withEffect">
                                  <p:stCondLst>
                                    <p:cond delay="0"/>
                                  </p:stCondLst>
                                  <p:childTnLst>
                                    <p:animMotion origin="layout" path="M -1.94444E-6 3.7037E-6 L 0.06823 -0.00047 " pathEditMode="relative" rAng="0" ptsTypes="AA">
                                      <p:cBhvr>
                                        <p:cTn id="12" dur="2000" fill="hold"/>
                                        <p:tgtEl>
                                          <p:spTgt spid="113"/>
                                        </p:tgtEl>
                                        <p:attrNameLst>
                                          <p:attrName>ppt_x</p:attrName>
                                          <p:attrName>ppt_y</p:attrName>
                                        </p:attrNameLst>
                                      </p:cBhvr>
                                      <p:rCtr x="3403" y="-23"/>
                                    </p:animMotion>
                                  </p:childTnLst>
                                </p:cTn>
                              </p:par>
                              <p:par>
                                <p:cTn id="13" presetID="8" presetClass="emph" presetSubtype="0" fill="hold" nodeType="withEffect">
                                  <p:stCondLst>
                                    <p:cond delay="0"/>
                                  </p:stCondLst>
                                  <p:childTnLst>
                                    <p:animRot by="5400000">
                                      <p:cBhvr>
                                        <p:cTn id="14" dur="2000" fill="hold"/>
                                        <p:tgtEl>
                                          <p:spTgt spid="113"/>
                                        </p:tgtEl>
                                        <p:attrNameLst>
                                          <p:attrName>r</p:attrName>
                                        </p:attrNameLst>
                                      </p:cBhvr>
                                    </p:animRot>
                                  </p:childTnLst>
                                </p:cTn>
                              </p:par>
                              <p:par>
                                <p:cTn id="15" presetID="10" presetClass="exit" presetSubtype="0" fill="hold" grpId="0" nodeType="withEffect">
                                  <p:stCondLst>
                                    <p:cond delay="0"/>
                                  </p:stCondLst>
                                  <p:childTnLst>
                                    <p:animEffect transition="out" filter="fade">
                                      <p:cBhvr>
                                        <p:cTn id="16" dur="1000"/>
                                        <p:tgtEl>
                                          <p:spTgt spid="114"/>
                                        </p:tgtEl>
                                      </p:cBhvr>
                                    </p:animEffect>
                                    <p:set>
                                      <p:cBhvr>
                                        <p:cTn id="17" dur="1" fill="hold">
                                          <p:stCondLst>
                                            <p:cond delay="999"/>
                                          </p:stCondLst>
                                        </p:cTn>
                                        <p:tgtEl>
                                          <p:spTgt spid="114"/>
                                        </p:tgtEl>
                                        <p:attrNameLst>
                                          <p:attrName>style.visibility</p:attrName>
                                        </p:attrNameLst>
                                      </p:cBhvr>
                                      <p:to>
                                        <p:strVal val="hidden"/>
                                      </p:to>
                                    </p:set>
                                  </p:childTnLst>
                                </p:cTn>
                              </p:par>
                              <p:par>
                                <p:cTn id="18" presetID="10" presetClass="exit" presetSubtype="0" fill="hold" grpId="0" nodeType="withEffect">
                                  <p:stCondLst>
                                    <p:cond delay="0"/>
                                  </p:stCondLst>
                                  <p:childTnLst>
                                    <p:animEffect transition="out" filter="fade">
                                      <p:cBhvr>
                                        <p:cTn id="19" dur="1000"/>
                                        <p:tgtEl>
                                          <p:spTgt spid="117"/>
                                        </p:tgtEl>
                                      </p:cBhvr>
                                    </p:animEffect>
                                    <p:set>
                                      <p:cBhvr>
                                        <p:cTn id="20" dur="1" fill="hold">
                                          <p:stCondLst>
                                            <p:cond delay="999"/>
                                          </p:stCondLst>
                                        </p:cTn>
                                        <p:tgtEl>
                                          <p:spTgt spid="117"/>
                                        </p:tgtEl>
                                        <p:attrNameLst>
                                          <p:attrName>style.visibility</p:attrName>
                                        </p:attrNameLst>
                                      </p:cBhvr>
                                      <p:to>
                                        <p:strVal val="hidden"/>
                                      </p:to>
                                    </p:set>
                                  </p:childTnLst>
                                </p:cTn>
                              </p:par>
                              <p:par>
                                <p:cTn id="21" presetID="10" presetClass="entr" presetSubtype="0" fill="hold" grpId="0" nodeType="withEffect">
                                  <p:stCondLst>
                                    <p:cond delay="1000"/>
                                  </p:stCondLst>
                                  <p:childTnLst>
                                    <p:set>
                                      <p:cBhvr>
                                        <p:cTn id="22" dur="1" fill="hold">
                                          <p:stCondLst>
                                            <p:cond delay="0"/>
                                          </p:stCondLst>
                                        </p:cTn>
                                        <p:tgtEl>
                                          <p:spTgt spid="115"/>
                                        </p:tgtEl>
                                        <p:attrNameLst>
                                          <p:attrName>style.visibility</p:attrName>
                                        </p:attrNameLst>
                                      </p:cBhvr>
                                      <p:to>
                                        <p:strVal val="visible"/>
                                      </p:to>
                                    </p:set>
                                    <p:animEffect transition="in" filter="fade">
                                      <p:cBhvr>
                                        <p:cTn id="23" dur="1000"/>
                                        <p:tgtEl>
                                          <p:spTgt spid="115"/>
                                        </p:tgtEl>
                                      </p:cBhvr>
                                    </p:animEffect>
                                  </p:childTnLst>
                                </p:cTn>
                              </p:par>
                              <p:par>
                                <p:cTn id="24" presetID="10" presetClass="entr" presetSubtype="0" fill="hold" grpId="0" nodeType="withEffect">
                                  <p:stCondLst>
                                    <p:cond delay="1000"/>
                                  </p:stCondLst>
                                  <p:childTnLst>
                                    <p:set>
                                      <p:cBhvr>
                                        <p:cTn id="25" dur="1" fill="hold">
                                          <p:stCondLst>
                                            <p:cond delay="0"/>
                                          </p:stCondLst>
                                        </p:cTn>
                                        <p:tgtEl>
                                          <p:spTgt spid="116"/>
                                        </p:tgtEl>
                                        <p:attrNameLst>
                                          <p:attrName>style.visibility</p:attrName>
                                        </p:attrNameLst>
                                      </p:cBhvr>
                                      <p:to>
                                        <p:strVal val="visible"/>
                                      </p:to>
                                    </p:set>
                                    <p:animEffect transition="in" filter="fade">
                                      <p:cBhvr>
                                        <p:cTn id="26" dur="1000"/>
                                        <p:tgtEl>
                                          <p:spTgt spid="116"/>
                                        </p:tgtEl>
                                      </p:cBhvr>
                                    </p:animEffect>
                                  </p:childTnLst>
                                </p:cTn>
                              </p:par>
                              <p:par>
                                <p:cTn id="27" presetID="42" presetClass="path" presetSubtype="0" accel="50000" decel="50000" fill="hold" nodeType="withEffect">
                                  <p:stCondLst>
                                    <p:cond delay="0"/>
                                  </p:stCondLst>
                                  <p:childTnLst>
                                    <p:animMotion origin="layout" path="M 5.55556E-7 1.11111E-6 L 0.06285 0.1044 " pathEditMode="relative" rAng="0" ptsTypes="AA">
                                      <p:cBhvr>
                                        <p:cTn id="28" dur="2000" fill="hold"/>
                                        <p:tgtEl>
                                          <p:spTgt spid="118"/>
                                        </p:tgtEl>
                                        <p:attrNameLst>
                                          <p:attrName>ppt_x</p:attrName>
                                          <p:attrName>ppt_y</p:attrName>
                                        </p:attrNameLst>
                                      </p:cBhvr>
                                      <p:rCtr x="3142" y="5208"/>
                                    </p:animMotion>
                                  </p:childTnLst>
                                </p:cTn>
                              </p:par>
                              <p:par>
                                <p:cTn id="29" presetID="42" presetClass="path" presetSubtype="0" accel="50000" decel="50000" fill="hold" nodeType="withEffect">
                                  <p:stCondLst>
                                    <p:cond delay="0"/>
                                  </p:stCondLst>
                                  <p:childTnLst>
                                    <p:animMotion origin="layout" path="M 2.5E-6 -1.85185E-6 L 0.05659 -0.10486 " pathEditMode="relative" rAng="0" ptsTypes="AA">
                                      <p:cBhvr>
                                        <p:cTn id="30" dur="2000" fill="hold"/>
                                        <p:tgtEl>
                                          <p:spTgt spid="119"/>
                                        </p:tgtEl>
                                        <p:attrNameLst>
                                          <p:attrName>ppt_x</p:attrName>
                                          <p:attrName>ppt_y</p:attrName>
                                        </p:attrNameLst>
                                      </p:cBhvr>
                                      <p:rCtr x="2830" y="-5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4" grpId="0"/>
      <p:bldP spid="115" grpId="0"/>
      <p:bldP spid="116" grpId="0"/>
      <p:bldP spid="1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88" y="-60228"/>
            <a:ext cx="8229600" cy="1143000"/>
          </a:xfrm>
        </p:spPr>
        <p:txBody>
          <a:bodyPr/>
          <a:lstStyle/>
          <a:p>
            <a:r>
              <a:rPr lang="en-US" dirty="0"/>
              <a:t>AVL</a:t>
            </a:r>
            <a:endParaRPr lang="es-AR" dirty="0"/>
          </a:p>
        </p:txBody>
      </p:sp>
      <p:sp>
        <p:nvSpPr>
          <p:cNvPr id="4" name="Slide Number Placeholder 3"/>
          <p:cNvSpPr>
            <a:spLocks noGrp="1"/>
          </p:cNvSpPr>
          <p:nvPr>
            <p:ph type="sldNum" sz="quarter" idx="12"/>
          </p:nvPr>
        </p:nvSpPr>
        <p:spPr>
          <a:xfrm>
            <a:off x="8112935" y="631997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3888" y="1108583"/>
            <a:ext cx="8229600" cy="1461077"/>
          </a:xfrm>
        </p:spPr>
        <p:txBody>
          <a:bodyPr>
            <a:normAutofit fontScale="850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A2- </a:t>
            </a:r>
            <a:r>
              <a:rPr lang="en-US" b="1" dirty="0" err="1"/>
              <a:t>Rotación</a:t>
            </a:r>
            <a:r>
              <a:rPr lang="en-US" b="1" dirty="0"/>
              <a:t> </a:t>
            </a:r>
            <a:r>
              <a:rPr lang="en-US" b="1" dirty="0" err="1"/>
              <a:t>doble</a:t>
            </a:r>
            <a:r>
              <a:rPr lang="en-US" b="1" dirty="0"/>
              <a:t> </a:t>
            </a:r>
            <a:r>
              <a:rPr lang="en-US" b="1" dirty="0" err="1"/>
              <a:t>izquierda</a:t>
            </a:r>
            <a:r>
              <a:rPr lang="en-US" b="1" dirty="0"/>
              <a:t> a </a:t>
            </a:r>
            <a:r>
              <a:rPr lang="en-US" b="1" dirty="0" err="1"/>
              <a:t>derecha</a:t>
            </a:r>
            <a:r>
              <a:rPr lang="en-US" b="1" dirty="0"/>
              <a:t> (LR):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derecho </a:t>
            </a:r>
          </a:p>
          <a:p>
            <a:endParaRPr lang="es-AR" dirty="0"/>
          </a:p>
        </p:txBody>
      </p:sp>
      <p:cxnSp>
        <p:nvCxnSpPr>
          <p:cNvPr id="10" name="Straight Arrow Connector 9"/>
          <p:cNvCxnSpPr/>
          <p:nvPr/>
        </p:nvCxnSpPr>
        <p:spPr>
          <a:xfrm>
            <a:off x="2574852" y="5591050"/>
            <a:ext cx="888274" cy="0"/>
          </a:xfrm>
          <a:prstGeom prst="straightConnector1">
            <a:avLst/>
          </a:prstGeom>
          <a:ln w="76200">
            <a:solidFill>
              <a:schemeClr val="accent1">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648370" y="3116557"/>
            <a:ext cx="88827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endCxn id="25" idx="4"/>
          </p:cNvCxnSpPr>
          <p:nvPr/>
        </p:nvCxnSpPr>
        <p:spPr>
          <a:xfrm flipV="1">
            <a:off x="3822903" y="5804120"/>
            <a:ext cx="15127" cy="254289"/>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20" name="Oval 4"/>
          <p:cNvSpPr/>
          <p:nvPr/>
        </p:nvSpPr>
        <p:spPr>
          <a:xfrm>
            <a:off x="4000989" y="4549638"/>
            <a:ext cx="503705" cy="443261"/>
          </a:xfrm>
          <a:prstGeom prst="ellipse">
            <a:avLst/>
          </a:prstGeom>
          <a:ln w="1270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21" name="Straight Arrow Connector 14"/>
          <p:cNvCxnSpPr>
            <a:stCxn id="22" idx="3"/>
          </p:cNvCxnSpPr>
          <p:nvPr/>
        </p:nvCxnSpPr>
        <p:spPr>
          <a:xfrm flipH="1">
            <a:off x="3798876" y="3437875"/>
            <a:ext cx="275879" cy="363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Oval 35"/>
          <p:cNvSpPr/>
          <p:nvPr/>
        </p:nvSpPr>
        <p:spPr>
          <a:xfrm>
            <a:off x="4000989" y="3059528"/>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23" name="CuadroTexto 22"/>
          <p:cNvSpPr txBox="1"/>
          <p:nvPr/>
        </p:nvSpPr>
        <p:spPr>
          <a:xfrm>
            <a:off x="3374723" y="3567151"/>
            <a:ext cx="256928" cy="276999"/>
          </a:xfrm>
          <a:prstGeom prst="rect">
            <a:avLst/>
          </a:prstGeom>
          <a:noFill/>
          <a:ln>
            <a:noFill/>
          </a:ln>
        </p:spPr>
        <p:txBody>
          <a:bodyPr wrap="square" lIns="0" tIns="0" rIns="0" bIns="0" rtlCol="0">
            <a:spAutoFit/>
          </a:bodyPr>
          <a:lstStyle/>
          <a:p>
            <a:r>
              <a:rPr lang="es-AR" b="1" dirty="0">
                <a:solidFill>
                  <a:srgbClr val="0070C0"/>
                </a:solidFill>
              </a:rPr>
              <a:t>-1</a:t>
            </a:r>
            <a:endParaRPr lang="en-US" b="1" dirty="0" err="1">
              <a:solidFill>
                <a:srgbClr val="0070C0"/>
              </a:solidFill>
            </a:endParaRPr>
          </a:p>
        </p:txBody>
      </p:sp>
      <p:sp>
        <p:nvSpPr>
          <p:cNvPr id="24" name="Oval 7"/>
          <p:cNvSpPr/>
          <p:nvPr/>
        </p:nvSpPr>
        <p:spPr>
          <a:xfrm>
            <a:off x="4549545" y="3771723"/>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25" name="Oval 9"/>
          <p:cNvSpPr/>
          <p:nvPr/>
        </p:nvSpPr>
        <p:spPr>
          <a:xfrm>
            <a:off x="3586177" y="5316356"/>
            <a:ext cx="503705" cy="487764"/>
          </a:xfrm>
          <a:prstGeom prst="ellipse">
            <a:avLst/>
          </a:prstGeom>
          <a:solidFill>
            <a:schemeClr val="accent2">
              <a:lumMod val="20000"/>
              <a:lumOff val="80000"/>
            </a:schemeClr>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a:t>Bi</a:t>
            </a:r>
          </a:p>
        </p:txBody>
      </p:sp>
      <p:cxnSp>
        <p:nvCxnSpPr>
          <p:cNvPr id="26" name="Straight Arrow Connector 18"/>
          <p:cNvCxnSpPr>
            <a:endCxn id="25" idx="0"/>
          </p:cNvCxnSpPr>
          <p:nvPr/>
        </p:nvCxnSpPr>
        <p:spPr>
          <a:xfrm flipH="1">
            <a:off x="3838030" y="5004796"/>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Oval 7"/>
          <p:cNvSpPr/>
          <p:nvPr/>
        </p:nvSpPr>
        <p:spPr>
          <a:xfrm>
            <a:off x="4410755" y="5332451"/>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err="1"/>
              <a:t>Bd</a:t>
            </a:r>
            <a:endParaRPr lang="es-AR" sz="1400" b="1" dirty="0"/>
          </a:p>
        </p:txBody>
      </p:sp>
      <p:cxnSp>
        <p:nvCxnSpPr>
          <p:cNvPr id="29" name="Straight Arrow Connector 20"/>
          <p:cNvCxnSpPr/>
          <p:nvPr/>
        </p:nvCxnSpPr>
        <p:spPr>
          <a:xfrm>
            <a:off x="4352114" y="4998823"/>
            <a:ext cx="310494" cy="318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3833261" y="2978058"/>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31" name="Oval 4"/>
          <p:cNvSpPr/>
          <p:nvPr/>
        </p:nvSpPr>
        <p:spPr>
          <a:xfrm>
            <a:off x="3463126" y="3803585"/>
            <a:ext cx="503705" cy="443261"/>
          </a:xfrm>
          <a:prstGeom prst="ellipse">
            <a:avLst/>
          </a:prstGeom>
          <a:ln w="2857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32" name="Oval 9"/>
          <p:cNvSpPr/>
          <p:nvPr/>
        </p:nvSpPr>
        <p:spPr>
          <a:xfrm>
            <a:off x="3032939" y="4526544"/>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33" name="Straight Arrow Connector 18"/>
          <p:cNvCxnSpPr>
            <a:endCxn id="32" idx="0"/>
          </p:cNvCxnSpPr>
          <p:nvPr/>
        </p:nvCxnSpPr>
        <p:spPr>
          <a:xfrm flipH="1">
            <a:off x="3284792" y="4214984"/>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20"/>
          <p:cNvCxnSpPr/>
          <p:nvPr/>
        </p:nvCxnSpPr>
        <p:spPr>
          <a:xfrm>
            <a:off x="3870261" y="4217758"/>
            <a:ext cx="247704" cy="3101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8"/>
          <p:cNvCxnSpPr>
            <a:endCxn id="28" idx="4"/>
          </p:cNvCxnSpPr>
          <p:nvPr/>
        </p:nvCxnSpPr>
        <p:spPr>
          <a:xfrm flipV="1">
            <a:off x="4651242" y="5775712"/>
            <a:ext cx="11366" cy="292451"/>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38" name="CuadroTexto 37"/>
          <p:cNvSpPr txBox="1"/>
          <p:nvPr/>
        </p:nvSpPr>
        <p:spPr>
          <a:xfrm>
            <a:off x="3463126" y="6100996"/>
            <a:ext cx="1590504" cy="369332"/>
          </a:xfrm>
          <a:prstGeom prst="rect">
            <a:avLst/>
          </a:prstGeom>
          <a:noFill/>
          <a:ln>
            <a:noFill/>
          </a:ln>
        </p:spPr>
        <p:txBody>
          <a:bodyPr wrap="square" lIns="0" tIns="0" rIns="0" bIns="0" rtlCol="0">
            <a:spAutoFit/>
          </a:bodyPr>
          <a:lstStyle/>
          <a:p>
            <a:pPr algn="ctr"/>
            <a:r>
              <a:rPr lang="es-AR" sz="1200" b="1" dirty="0">
                <a:solidFill>
                  <a:srgbClr val="00B050"/>
                </a:solidFill>
              </a:rPr>
              <a:t>Alguno de </a:t>
            </a:r>
          </a:p>
          <a:p>
            <a:pPr algn="ctr"/>
            <a:r>
              <a:rPr lang="es-AR" sz="1200" b="1" dirty="0">
                <a:solidFill>
                  <a:srgbClr val="00B050"/>
                </a:solidFill>
              </a:rPr>
              <a:t>estos</a:t>
            </a:r>
            <a:endParaRPr lang="en-US" sz="1200" b="1" dirty="0" err="1">
              <a:solidFill>
                <a:srgbClr val="00B050"/>
              </a:solidFill>
            </a:endParaRPr>
          </a:p>
        </p:txBody>
      </p:sp>
      <p:cxnSp>
        <p:nvCxnSpPr>
          <p:cNvPr id="59" name="Straight Arrow Connector 20"/>
          <p:cNvCxnSpPr/>
          <p:nvPr/>
        </p:nvCxnSpPr>
        <p:spPr>
          <a:xfrm>
            <a:off x="4439039" y="3467319"/>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3601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88" y="-60228"/>
            <a:ext cx="8229600" cy="1143000"/>
          </a:xfrm>
        </p:spPr>
        <p:txBody>
          <a:bodyPr/>
          <a:lstStyle/>
          <a:p>
            <a:r>
              <a:rPr lang="en-US" dirty="0"/>
              <a:t>AVL</a:t>
            </a:r>
            <a:endParaRPr lang="es-AR" dirty="0"/>
          </a:p>
        </p:txBody>
      </p:sp>
      <p:sp>
        <p:nvSpPr>
          <p:cNvPr id="4" name="Slide Number Placeholder 3"/>
          <p:cNvSpPr>
            <a:spLocks noGrp="1"/>
          </p:cNvSpPr>
          <p:nvPr>
            <p:ph type="sldNum" sz="quarter" idx="12"/>
          </p:nvPr>
        </p:nvSpPr>
        <p:spPr>
          <a:xfrm>
            <a:off x="8123627" y="637409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3888" y="1108583"/>
            <a:ext cx="8229600" cy="1461077"/>
          </a:xfrm>
        </p:spPr>
        <p:txBody>
          <a:bodyPr>
            <a:normAutofit fontScale="850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t>
            </a:r>
            <a:r>
              <a:rPr lang="en-US" b="1" dirty="0">
                <a:solidFill>
                  <a:srgbClr val="FF0000"/>
                </a:solidFill>
              </a:rPr>
              <a:t>A2</a:t>
            </a:r>
            <a:r>
              <a:rPr lang="en-US" b="1" dirty="0"/>
              <a:t>- </a:t>
            </a:r>
            <a:r>
              <a:rPr lang="en-US" b="1" dirty="0" err="1"/>
              <a:t>Rotación</a:t>
            </a:r>
            <a:r>
              <a:rPr lang="en-US" b="1" dirty="0"/>
              <a:t> </a:t>
            </a:r>
            <a:r>
              <a:rPr lang="en-US" b="1" dirty="0" err="1"/>
              <a:t>doble</a:t>
            </a:r>
            <a:r>
              <a:rPr lang="en-US" b="1" dirty="0"/>
              <a:t> </a:t>
            </a:r>
            <a:r>
              <a:rPr lang="en-US" b="1" dirty="0" err="1"/>
              <a:t>izquierda</a:t>
            </a:r>
            <a:r>
              <a:rPr lang="en-US" b="1" dirty="0"/>
              <a:t> a </a:t>
            </a:r>
            <a:r>
              <a:rPr lang="en-US" b="1" dirty="0" err="1"/>
              <a:t>derecha</a:t>
            </a:r>
            <a:r>
              <a:rPr lang="en-US" b="1" dirty="0"/>
              <a:t> (LR):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derecho </a:t>
            </a:r>
          </a:p>
          <a:p>
            <a:endParaRPr lang="es-AR" dirty="0"/>
          </a:p>
        </p:txBody>
      </p:sp>
      <p:sp>
        <p:nvSpPr>
          <p:cNvPr id="20" name="Oval 4"/>
          <p:cNvSpPr/>
          <p:nvPr/>
        </p:nvSpPr>
        <p:spPr>
          <a:xfrm>
            <a:off x="1363296" y="4769446"/>
            <a:ext cx="503705" cy="443261"/>
          </a:xfrm>
          <a:prstGeom prst="ellipse">
            <a:avLst/>
          </a:prstGeom>
          <a:ln w="1270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21" name="Straight Arrow Connector 14"/>
          <p:cNvCxnSpPr>
            <a:stCxn id="22" idx="3"/>
          </p:cNvCxnSpPr>
          <p:nvPr/>
        </p:nvCxnSpPr>
        <p:spPr>
          <a:xfrm flipH="1">
            <a:off x="1161183" y="3657683"/>
            <a:ext cx="275879" cy="363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Oval 35"/>
          <p:cNvSpPr/>
          <p:nvPr/>
        </p:nvSpPr>
        <p:spPr>
          <a:xfrm>
            <a:off x="1363296" y="3279336"/>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23" name="CuadroTexto 22"/>
          <p:cNvSpPr txBox="1"/>
          <p:nvPr/>
        </p:nvSpPr>
        <p:spPr>
          <a:xfrm>
            <a:off x="737030" y="3786959"/>
            <a:ext cx="256928" cy="276999"/>
          </a:xfrm>
          <a:prstGeom prst="rect">
            <a:avLst/>
          </a:prstGeom>
          <a:noFill/>
          <a:ln>
            <a:noFill/>
          </a:ln>
        </p:spPr>
        <p:txBody>
          <a:bodyPr wrap="square" lIns="0" tIns="0" rIns="0" bIns="0" rtlCol="0">
            <a:spAutoFit/>
          </a:bodyPr>
          <a:lstStyle/>
          <a:p>
            <a:r>
              <a:rPr lang="es-AR" b="1" dirty="0">
                <a:solidFill>
                  <a:srgbClr val="0070C0"/>
                </a:solidFill>
              </a:rPr>
              <a:t>-1</a:t>
            </a:r>
            <a:endParaRPr lang="en-US" b="1" dirty="0" err="1">
              <a:solidFill>
                <a:srgbClr val="0070C0"/>
              </a:solidFill>
            </a:endParaRPr>
          </a:p>
        </p:txBody>
      </p:sp>
      <p:sp>
        <p:nvSpPr>
          <p:cNvPr id="24" name="Oval 7"/>
          <p:cNvSpPr/>
          <p:nvPr/>
        </p:nvSpPr>
        <p:spPr>
          <a:xfrm>
            <a:off x="1911852" y="3991531"/>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28" name="Oval 7"/>
          <p:cNvSpPr/>
          <p:nvPr/>
        </p:nvSpPr>
        <p:spPr>
          <a:xfrm>
            <a:off x="1773062" y="5552259"/>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err="1"/>
              <a:t>Bd</a:t>
            </a:r>
            <a:endParaRPr lang="es-AR" sz="1400" b="1" dirty="0"/>
          </a:p>
        </p:txBody>
      </p:sp>
      <p:cxnSp>
        <p:nvCxnSpPr>
          <p:cNvPr id="29" name="Straight Arrow Connector 20"/>
          <p:cNvCxnSpPr/>
          <p:nvPr/>
        </p:nvCxnSpPr>
        <p:spPr>
          <a:xfrm>
            <a:off x="1714421" y="5218631"/>
            <a:ext cx="310494" cy="3183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1195568" y="3197866"/>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31" name="Oval 4"/>
          <p:cNvSpPr/>
          <p:nvPr/>
        </p:nvSpPr>
        <p:spPr>
          <a:xfrm>
            <a:off x="825433" y="4023393"/>
            <a:ext cx="503705" cy="443261"/>
          </a:xfrm>
          <a:prstGeom prst="ellipse">
            <a:avLst/>
          </a:prstGeom>
          <a:ln w="2857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32" name="Oval 9"/>
          <p:cNvSpPr/>
          <p:nvPr/>
        </p:nvSpPr>
        <p:spPr>
          <a:xfrm>
            <a:off x="395246" y="474635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33" name="Straight Arrow Connector 18"/>
          <p:cNvCxnSpPr>
            <a:endCxn id="32" idx="0"/>
          </p:cNvCxnSpPr>
          <p:nvPr/>
        </p:nvCxnSpPr>
        <p:spPr>
          <a:xfrm flipH="1">
            <a:off x="647099" y="4434792"/>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20"/>
          <p:cNvCxnSpPr/>
          <p:nvPr/>
        </p:nvCxnSpPr>
        <p:spPr>
          <a:xfrm>
            <a:off x="1232568" y="4437566"/>
            <a:ext cx="247704" cy="3101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Oval 4"/>
          <p:cNvSpPr/>
          <p:nvPr/>
        </p:nvSpPr>
        <p:spPr>
          <a:xfrm>
            <a:off x="3666455" y="3959245"/>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42" name="Straight Arrow Connector 14"/>
          <p:cNvCxnSpPr>
            <a:stCxn id="43" idx="3"/>
          </p:cNvCxnSpPr>
          <p:nvPr/>
        </p:nvCxnSpPr>
        <p:spPr>
          <a:xfrm flipH="1">
            <a:off x="3994052" y="3641726"/>
            <a:ext cx="275879" cy="36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35"/>
          <p:cNvSpPr/>
          <p:nvPr/>
        </p:nvSpPr>
        <p:spPr>
          <a:xfrm>
            <a:off x="4196165" y="3263379"/>
            <a:ext cx="503705" cy="443261"/>
          </a:xfrm>
          <a:prstGeom prst="ellipse">
            <a:avLst/>
          </a:prstGeom>
          <a:ln w="28575">
            <a:solidFill>
              <a:srgbClr val="FF000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44" name="CuadroTexto 43"/>
          <p:cNvSpPr txBox="1"/>
          <p:nvPr/>
        </p:nvSpPr>
        <p:spPr>
          <a:xfrm>
            <a:off x="3569899" y="3771002"/>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sp>
        <p:nvSpPr>
          <p:cNvPr id="45" name="Oval 7"/>
          <p:cNvSpPr/>
          <p:nvPr/>
        </p:nvSpPr>
        <p:spPr>
          <a:xfrm>
            <a:off x="4765407" y="3934027"/>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49" name="Oval 7"/>
          <p:cNvSpPr/>
          <p:nvPr/>
        </p:nvSpPr>
        <p:spPr>
          <a:xfrm>
            <a:off x="4094651" y="4743070"/>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err="1"/>
              <a:t>Bd</a:t>
            </a:r>
            <a:endParaRPr lang="es-AR" sz="1400" b="1" dirty="0"/>
          </a:p>
        </p:txBody>
      </p:sp>
      <p:sp>
        <p:nvSpPr>
          <p:cNvPr id="51" name="CuadroTexto 50"/>
          <p:cNvSpPr txBox="1"/>
          <p:nvPr/>
        </p:nvSpPr>
        <p:spPr>
          <a:xfrm>
            <a:off x="4028437" y="3181909"/>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52" name="Oval 4"/>
          <p:cNvSpPr/>
          <p:nvPr/>
        </p:nvSpPr>
        <p:spPr>
          <a:xfrm>
            <a:off x="3305202" y="4742270"/>
            <a:ext cx="503705" cy="443261"/>
          </a:xfrm>
          <a:prstGeom prst="ellipse">
            <a:avLst/>
          </a:prstGeom>
          <a:ln w="952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53" name="Oval 9"/>
          <p:cNvSpPr/>
          <p:nvPr/>
        </p:nvSpPr>
        <p:spPr>
          <a:xfrm>
            <a:off x="2875015" y="546345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54" name="Straight Arrow Connector 18"/>
          <p:cNvCxnSpPr>
            <a:endCxn id="53" idx="0"/>
          </p:cNvCxnSpPr>
          <p:nvPr/>
        </p:nvCxnSpPr>
        <p:spPr>
          <a:xfrm flipH="1">
            <a:off x="3126868" y="5151892"/>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20"/>
          <p:cNvCxnSpPr/>
          <p:nvPr/>
        </p:nvCxnSpPr>
        <p:spPr>
          <a:xfrm>
            <a:off x="4065437" y="4421609"/>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0"/>
          <p:cNvCxnSpPr/>
          <p:nvPr/>
        </p:nvCxnSpPr>
        <p:spPr>
          <a:xfrm>
            <a:off x="1801346" y="3687127"/>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0"/>
          <p:cNvCxnSpPr/>
          <p:nvPr/>
        </p:nvCxnSpPr>
        <p:spPr>
          <a:xfrm>
            <a:off x="4637565" y="3657683"/>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
          <p:cNvCxnSpPr>
            <a:endCxn id="52" idx="0"/>
          </p:cNvCxnSpPr>
          <p:nvPr/>
        </p:nvCxnSpPr>
        <p:spPr>
          <a:xfrm flipH="1">
            <a:off x="3557055" y="4392407"/>
            <a:ext cx="242251" cy="34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CuadroTexto 63"/>
          <p:cNvSpPr txBox="1"/>
          <p:nvPr/>
        </p:nvSpPr>
        <p:spPr>
          <a:xfrm>
            <a:off x="3190822" y="4535129"/>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sp>
        <p:nvSpPr>
          <p:cNvPr id="65" name="CuadroTexto 64"/>
          <p:cNvSpPr txBox="1"/>
          <p:nvPr/>
        </p:nvSpPr>
        <p:spPr>
          <a:xfrm>
            <a:off x="3305202" y="2757903"/>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L con pivote en A</a:t>
            </a:r>
            <a:endParaRPr lang="en-US" sz="1400" b="1" dirty="0" err="1">
              <a:solidFill>
                <a:srgbClr val="0070C0"/>
              </a:solidFill>
            </a:endParaRPr>
          </a:p>
        </p:txBody>
      </p:sp>
      <p:sp>
        <p:nvSpPr>
          <p:cNvPr id="69" name="Oval 4"/>
          <p:cNvSpPr/>
          <p:nvPr/>
        </p:nvSpPr>
        <p:spPr>
          <a:xfrm>
            <a:off x="6133958" y="4023609"/>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70" name="Oval 9"/>
          <p:cNvSpPr/>
          <p:nvPr/>
        </p:nvSpPr>
        <p:spPr>
          <a:xfrm>
            <a:off x="5703771" y="4745876"/>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71" name="Straight Arrow Connector 18"/>
          <p:cNvCxnSpPr>
            <a:endCxn id="70" idx="0"/>
          </p:cNvCxnSpPr>
          <p:nvPr/>
        </p:nvCxnSpPr>
        <p:spPr>
          <a:xfrm flipH="1">
            <a:off x="5955624" y="4434316"/>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CuadroTexto 72"/>
          <p:cNvSpPr txBox="1"/>
          <p:nvPr/>
        </p:nvSpPr>
        <p:spPr>
          <a:xfrm>
            <a:off x="6019578" y="3817553"/>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cxnSp>
        <p:nvCxnSpPr>
          <p:cNvPr id="74" name="Straight Arrow Connector 14"/>
          <p:cNvCxnSpPr>
            <a:stCxn id="75" idx="3"/>
          </p:cNvCxnSpPr>
          <p:nvPr/>
        </p:nvCxnSpPr>
        <p:spPr>
          <a:xfrm flipH="1">
            <a:off x="7417809" y="4419197"/>
            <a:ext cx="275879" cy="36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Oval 35"/>
          <p:cNvSpPr/>
          <p:nvPr/>
        </p:nvSpPr>
        <p:spPr>
          <a:xfrm>
            <a:off x="7619922" y="4040850"/>
            <a:ext cx="503705" cy="443261"/>
          </a:xfrm>
          <a:prstGeom prst="ellipse">
            <a:avLst/>
          </a:prstGeom>
          <a:ln w="952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76" name="Oval 7"/>
          <p:cNvSpPr/>
          <p:nvPr/>
        </p:nvSpPr>
        <p:spPr>
          <a:xfrm>
            <a:off x="8189164" y="4711498"/>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77" name="CuadroTexto 76"/>
          <p:cNvSpPr txBox="1"/>
          <p:nvPr/>
        </p:nvSpPr>
        <p:spPr>
          <a:xfrm>
            <a:off x="7926216" y="3734267"/>
            <a:ext cx="265850" cy="276999"/>
          </a:xfrm>
          <a:prstGeom prst="rect">
            <a:avLst/>
          </a:prstGeom>
          <a:noFill/>
          <a:ln>
            <a:noFill/>
          </a:ln>
        </p:spPr>
        <p:txBody>
          <a:bodyPr wrap="square" lIns="0" tIns="0" rIns="0" bIns="0" rtlCol="0">
            <a:spAutoFit/>
          </a:bodyPr>
          <a:lstStyle/>
          <a:p>
            <a:r>
              <a:rPr lang="es-AR" b="1" dirty="0">
                <a:solidFill>
                  <a:srgbClr val="00B050"/>
                </a:solidFill>
              </a:rPr>
              <a:t>0</a:t>
            </a:r>
            <a:endParaRPr lang="en-US" b="1" dirty="0" err="1">
              <a:solidFill>
                <a:srgbClr val="00B050"/>
              </a:solidFill>
            </a:endParaRPr>
          </a:p>
        </p:txBody>
      </p:sp>
      <p:cxnSp>
        <p:nvCxnSpPr>
          <p:cNvPr id="78" name="Straight Arrow Connector 20"/>
          <p:cNvCxnSpPr/>
          <p:nvPr/>
        </p:nvCxnSpPr>
        <p:spPr>
          <a:xfrm>
            <a:off x="8061322" y="4435154"/>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val 7"/>
          <p:cNvSpPr/>
          <p:nvPr/>
        </p:nvSpPr>
        <p:spPr>
          <a:xfrm>
            <a:off x="7149062" y="4820774"/>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err="1"/>
              <a:t>Bd</a:t>
            </a:r>
            <a:endParaRPr lang="es-AR" sz="1400" b="1" dirty="0"/>
          </a:p>
        </p:txBody>
      </p:sp>
      <p:sp>
        <p:nvSpPr>
          <p:cNvPr id="86" name="Oval 4"/>
          <p:cNvSpPr/>
          <p:nvPr/>
        </p:nvSpPr>
        <p:spPr>
          <a:xfrm>
            <a:off x="6830516" y="3196834"/>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sp>
        <p:nvSpPr>
          <p:cNvPr id="88" name="CuadroTexto 87"/>
          <p:cNvSpPr txBox="1"/>
          <p:nvPr/>
        </p:nvSpPr>
        <p:spPr>
          <a:xfrm>
            <a:off x="6733960" y="3008591"/>
            <a:ext cx="256928" cy="276999"/>
          </a:xfrm>
          <a:prstGeom prst="rect">
            <a:avLst/>
          </a:prstGeom>
          <a:noFill/>
          <a:ln>
            <a:noFill/>
          </a:ln>
        </p:spPr>
        <p:txBody>
          <a:bodyPr wrap="square" lIns="0" tIns="0" rIns="0" bIns="0" rtlCol="0">
            <a:spAutoFit/>
          </a:bodyPr>
          <a:lstStyle/>
          <a:p>
            <a:r>
              <a:rPr lang="es-AR" b="1" dirty="0">
                <a:solidFill>
                  <a:srgbClr val="00B050"/>
                </a:solidFill>
              </a:rPr>
              <a:t>0</a:t>
            </a:r>
            <a:endParaRPr lang="en-US" b="1" dirty="0" err="1">
              <a:solidFill>
                <a:srgbClr val="00B050"/>
              </a:solidFill>
            </a:endParaRPr>
          </a:p>
        </p:txBody>
      </p:sp>
      <p:cxnSp>
        <p:nvCxnSpPr>
          <p:cNvPr id="89" name="Straight Arrow Connector 20"/>
          <p:cNvCxnSpPr>
            <a:stCxn id="86" idx="5"/>
            <a:endCxn id="75" idx="0"/>
          </p:cNvCxnSpPr>
          <p:nvPr/>
        </p:nvCxnSpPr>
        <p:spPr>
          <a:xfrm>
            <a:off x="7260455" y="3575181"/>
            <a:ext cx="611320" cy="46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14"/>
          <p:cNvCxnSpPr>
            <a:stCxn id="86" idx="3"/>
            <a:endCxn id="69" idx="0"/>
          </p:cNvCxnSpPr>
          <p:nvPr/>
        </p:nvCxnSpPr>
        <p:spPr>
          <a:xfrm flipH="1">
            <a:off x="6385811" y="3575181"/>
            <a:ext cx="518471" cy="448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CuadroTexto 95"/>
          <p:cNvSpPr txBox="1"/>
          <p:nvPr/>
        </p:nvSpPr>
        <p:spPr>
          <a:xfrm>
            <a:off x="6315975" y="2624143"/>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R con pivote en C</a:t>
            </a:r>
            <a:endParaRPr lang="en-US" sz="1400" b="1" dirty="0" err="1">
              <a:solidFill>
                <a:srgbClr val="0070C0"/>
              </a:solidFill>
            </a:endParaRPr>
          </a:p>
        </p:txBody>
      </p:sp>
      <p:sp>
        <p:nvSpPr>
          <p:cNvPr id="98" name="Flecha curvada hacia abajo 97"/>
          <p:cNvSpPr/>
          <p:nvPr/>
        </p:nvSpPr>
        <p:spPr>
          <a:xfrm flipH="1">
            <a:off x="872858" y="4544084"/>
            <a:ext cx="472643" cy="334827"/>
          </a:xfrm>
          <a:prstGeom prst="curvedDownArrow">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99" name="Flecha curvada hacia abajo 98"/>
          <p:cNvSpPr/>
          <p:nvPr/>
        </p:nvSpPr>
        <p:spPr>
          <a:xfrm>
            <a:off x="4171775" y="3754357"/>
            <a:ext cx="596088" cy="334827"/>
          </a:xfrm>
          <a:prstGeom prst="curvedDownArrow">
            <a:avLst/>
          </a:prstGeom>
          <a:solidFill>
            <a:srgbClr val="FFFF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9" name="Rounded Rectangle 13"/>
          <p:cNvSpPr/>
          <p:nvPr/>
        </p:nvSpPr>
        <p:spPr>
          <a:xfrm>
            <a:off x="2684389" y="2524698"/>
            <a:ext cx="2924496" cy="375561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Primera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izquierda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hijo del nodo desbalanceado (del lado de la inserción), en nuestro caso “A”</a:t>
            </a:r>
          </a:p>
        </p:txBody>
      </p:sp>
      <p:sp>
        <p:nvSpPr>
          <p:cNvPr id="84" name="Rounded Rectangle 14"/>
          <p:cNvSpPr/>
          <p:nvPr/>
        </p:nvSpPr>
        <p:spPr>
          <a:xfrm>
            <a:off x="5669018" y="2508626"/>
            <a:ext cx="3102873" cy="377168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Segunda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derecha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p:txBody>
      </p:sp>
    </p:spTree>
    <p:extLst>
      <p:ext uri="{BB962C8B-B14F-4D97-AF65-F5344CB8AC3E}">
        <p14:creationId xmlns:p14="http://schemas.microsoft.com/office/powerpoint/2010/main" val="3695088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84"/>
                                        </p:tgtEl>
                                      </p:cBhvr>
                                    </p:animEffect>
                                    <p:set>
                                      <p:cBhvr>
                                        <p:cTn id="12"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3888" y="-60228"/>
            <a:ext cx="8229600" cy="1143000"/>
          </a:xfrm>
        </p:spPr>
        <p:txBody>
          <a:bodyPr/>
          <a:lstStyle/>
          <a:p>
            <a:r>
              <a:rPr lang="en-US" dirty="0"/>
              <a:t>AVL</a:t>
            </a:r>
            <a:endParaRPr lang="es-AR" dirty="0"/>
          </a:p>
        </p:txBody>
      </p:sp>
      <p:sp>
        <p:nvSpPr>
          <p:cNvPr id="4" name="Slide Number Placeholder 3"/>
          <p:cNvSpPr>
            <a:spLocks noGrp="1"/>
          </p:cNvSpPr>
          <p:nvPr>
            <p:ph type="sldNum" sz="quarter" idx="12"/>
          </p:nvPr>
        </p:nvSpPr>
        <p:spPr>
          <a:xfrm>
            <a:off x="8132715" y="6301350"/>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3888" y="1108583"/>
            <a:ext cx="8229600" cy="1461077"/>
          </a:xfrm>
        </p:spPr>
        <p:txBody>
          <a:bodyPr>
            <a:normAutofit fontScale="85000" lnSpcReduction="20000"/>
          </a:bodyPr>
          <a:lstStyle/>
          <a:p>
            <a:pPr algn="just"/>
            <a:r>
              <a:rPr lang="en-US" b="1" dirty="0" err="1"/>
              <a:t>Caso</a:t>
            </a:r>
            <a:r>
              <a:rPr lang="en-US" b="1" dirty="0"/>
              <a:t> A  (</a:t>
            </a:r>
            <a:r>
              <a:rPr lang="en-US" b="1" dirty="0" err="1"/>
              <a:t>insertar</a:t>
            </a:r>
            <a:r>
              <a:rPr lang="en-US" b="1" dirty="0"/>
              <a:t> a </a:t>
            </a:r>
            <a:r>
              <a:rPr lang="en-US" b="1" dirty="0" err="1"/>
              <a:t>izq</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t>
            </a:r>
            <a:r>
              <a:rPr lang="en-US" b="1" dirty="0">
                <a:solidFill>
                  <a:srgbClr val="FF0000"/>
                </a:solidFill>
              </a:rPr>
              <a:t>A2</a:t>
            </a:r>
            <a:r>
              <a:rPr lang="en-US" b="1" dirty="0"/>
              <a:t>- </a:t>
            </a:r>
            <a:r>
              <a:rPr lang="en-US" b="1" dirty="0" err="1"/>
              <a:t>Rotación</a:t>
            </a:r>
            <a:r>
              <a:rPr lang="en-US" b="1" dirty="0"/>
              <a:t> </a:t>
            </a:r>
            <a:r>
              <a:rPr lang="en-US" b="1" dirty="0" err="1"/>
              <a:t>doble</a:t>
            </a:r>
            <a:r>
              <a:rPr lang="en-US" b="1" dirty="0"/>
              <a:t> </a:t>
            </a:r>
            <a:r>
              <a:rPr lang="en-US" b="1" dirty="0" err="1"/>
              <a:t>izquierda</a:t>
            </a:r>
            <a:r>
              <a:rPr lang="en-US" b="1" dirty="0"/>
              <a:t> a </a:t>
            </a:r>
            <a:r>
              <a:rPr lang="en-US" b="1" dirty="0" err="1"/>
              <a:t>derecha</a:t>
            </a:r>
            <a:r>
              <a:rPr lang="en-US" b="1" dirty="0"/>
              <a:t> (LR):</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a:t>
            </a:r>
            <a:r>
              <a:rPr lang="en-US" dirty="0" err="1"/>
              <a:t>izquierdo</a:t>
            </a:r>
            <a:r>
              <a:rPr lang="en-US" dirty="0"/>
              <a:t> del </a:t>
            </a:r>
            <a:r>
              <a:rPr lang="en-US" dirty="0" err="1"/>
              <a:t>nodo</a:t>
            </a:r>
            <a:r>
              <a:rPr lang="en-US" dirty="0"/>
              <a:t> con factor de balance 1, </a:t>
            </a:r>
            <a:r>
              <a:rPr lang="en-US" dirty="0" err="1"/>
              <a:t>en</a:t>
            </a:r>
            <a:r>
              <a:rPr lang="en-US" dirty="0"/>
              <a:t> el </a:t>
            </a:r>
            <a:r>
              <a:rPr lang="en-US" dirty="0" err="1"/>
              <a:t>subárbol</a:t>
            </a:r>
            <a:r>
              <a:rPr lang="en-US" dirty="0"/>
              <a:t> derecho </a:t>
            </a:r>
          </a:p>
          <a:p>
            <a:endParaRPr lang="es-AR" dirty="0"/>
          </a:p>
        </p:txBody>
      </p:sp>
      <p:sp>
        <p:nvSpPr>
          <p:cNvPr id="20" name="Oval 4"/>
          <p:cNvSpPr/>
          <p:nvPr/>
        </p:nvSpPr>
        <p:spPr>
          <a:xfrm>
            <a:off x="1363296" y="4769446"/>
            <a:ext cx="503705" cy="443261"/>
          </a:xfrm>
          <a:prstGeom prst="ellipse">
            <a:avLst/>
          </a:prstGeom>
          <a:ln w="1270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21" name="Straight Arrow Connector 14"/>
          <p:cNvCxnSpPr>
            <a:stCxn id="22" idx="3"/>
          </p:cNvCxnSpPr>
          <p:nvPr/>
        </p:nvCxnSpPr>
        <p:spPr>
          <a:xfrm flipH="1">
            <a:off x="1161183" y="3657683"/>
            <a:ext cx="275879" cy="36396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Oval 35"/>
          <p:cNvSpPr/>
          <p:nvPr/>
        </p:nvSpPr>
        <p:spPr>
          <a:xfrm>
            <a:off x="1363296" y="3279336"/>
            <a:ext cx="503705" cy="443261"/>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23" name="CuadroTexto 22"/>
          <p:cNvSpPr txBox="1"/>
          <p:nvPr/>
        </p:nvSpPr>
        <p:spPr>
          <a:xfrm>
            <a:off x="737030" y="3786959"/>
            <a:ext cx="256928" cy="276999"/>
          </a:xfrm>
          <a:prstGeom prst="rect">
            <a:avLst/>
          </a:prstGeom>
          <a:noFill/>
          <a:ln>
            <a:noFill/>
          </a:ln>
        </p:spPr>
        <p:txBody>
          <a:bodyPr wrap="square" lIns="0" tIns="0" rIns="0" bIns="0" rtlCol="0">
            <a:spAutoFit/>
          </a:bodyPr>
          <a:lstStyle/>
          <a:p>
            <a:r>
              <a:rPr lang="es-AR" b="1" dirty="0">
                <a:solidFill>
                  <a:srgbClr val="0070C0"/>
                </a:solidFill>
              </a:rPr>
              <a:t>-1</a:t>
            </a:r>
            <a:endParaRPr lang="en-US" b="1" dirty="0" err="1">
              <a:solidFill>
                <a:srgbClr val="0070C0"/>
              </a:solidFill>
            </a:endParaRPr>
          </a:p>
        </p:txBody>
      </p:sp>
      <p:sp>
        <p:nvSpPr>
          <p:cNvPr id="24" name="Oval 7"/>
          <p:cNvSpPr/>
          <p:nvPr/>
        </p:nvSpPr>
        <p:spPr>
          <a:xfrm>
            <a:off x="1911852" y="3991531"/>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28" name="Oval 7"/>
          <p:cNvSpPr/>
          <p:nvPr/>
        </p:nvSpPr>
        <p:spPr>
          <a:xfrm>
            <a:off x="1093648" y="5513503"/>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a:t>Bi</a:t>
            </a:r>
          </a:p>
        </p:txBody>
      </p:sp>
      <p:cxnSp>
        <p:nvCxnSpPr>
          <p:cNvPr id="29" name="Straight Arrow Connector 20"/>
          <p:cNvCxnSpPr>
            <a:endCxn id="28" idx="0"/>
          </p:cNvCxnSpPr>
          <p:nvPr/>
        </p:nvCxnSpPr>
        <p:spPr>
          <a:xfrm flipH="1">
            <a:off x="1345501" y="5127401"/>
            <a:ext cx="220077" cy="386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CuadroTexto 29"/>
          <p:cNvSpPr txBox="1"/>
          <p:nvPr/>
        </p:nvSpPr>
        <p:spPr>
          <a:xfrm>
            <a:off x="1195568" y="3197866"/>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31" name="Oval 4"/>
          <p:cNvSpPr/>
          <p:nvPr/>
        </p:nvSpPr>
        <p:spPr>
          <a:xfrm>
            <a:off x="825433" y="4023393"/>
            <a:ext cx="503705" cy="443261"/>
          </a:xfrm>
          <a:prstGeom prst="ellipse">
            <a:avLst/>
          </a:prstGeom>
          <a:ln w="2857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32" name="Oval 9"/>
          <p:cNvSpPr/>
          <p:nvPr/>
        </p:nvSpPr>
        <p:spPr>
          <a:xfrm>
            <a:off x="395246" y="474635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33" name="Straight Arrow Connector 18"/>
          <p:cNvCxnSpPr>
            <a:endCxn id="32" idx="0"/>
          </p:cNvCxnSpPr>
          <p:nvPr/>
        </p:nvCxnSpPr>
        <p:spPr>
          <a:xfrm flipH="1">
            <a:off x="647099" y="4434792"/>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20"/>
          <p:cNvCxnSpPr/>
          <p:nvPr/>
        </p:nvCxnSpPr>
        <p:spPr>
          <a:xfrm>
            <a:off x="1232568" y="4437566"/>
            <a:ext cx="247704" cy="3101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1" name="Oval 4"/>
          <p:cNvSpPr/>
          <p:nvPr/>
        </p:nvSpPr>
        <p:spPr>
          <a:xfrm>
            <a:off x="3666455" y="3959245"/>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cxnSp>
        <p:nvCxnSpPr>
          <p:cNvPr id="42" name="Straight Arrow Connector 14"/>
          <p:cNvCxnSpPr>
            <a:stCxn id="43" idx="3"/>
          </p:cNvCxnSpPr>
          <p:nvPr/>
        </p:nvCxnSpPr>
        <p:spPr>
          <a:xfrm flipH="1">
            <a:off x="3994052" y="3641726"/>
            <a:ext cx="275879" cy="36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35"/>
          <p:cNvSpPr/>
          <p:nvPr/>
        </p:nvSpPr>
        <p:spPr>
          <a:xfrm>
            <a:off x="4196165" y="3263379"/>
            <a:ext cx="503705" cy="443261"/>
          </a:xfrm>
          <a:prstGeom prst="ellipse">
            <a:avLst/>
          </a:prstGeom>
          <a:ln w="28575">
            <a:solidFill>
              <a:srgbClr val="FF000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44" name="CuadroTexto 43"/>
          <p:cNvSpPr txBox="1"/>
          <p:nvPr/>
        </p:nvSpPr>
        <p:spPr>
          <a:xfrm>
            <a:off x="3569899" y="3771002"/>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sp>
        <p:nvSpPr>
          <p:cNvPr id="45" name="Oval 7"/>
          <p:cNvSpPr/>
          <p:nvPr/>
        </p:nvSpPr>
        <p:spPr>
          <a:xfrm>
            <a:off x="4765407" y="3934027"/>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49" name="Oval 7"/>
          <p:cNvSpPr/>
          <p:nvPr/>
        </p:nvSpPr>
        <p:spPr>
          <a:xfrm>
            <a:off x="3709430" y="5493834"/>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a:t>Bi</a:t>
            </a:r>
          </a:p>
        </p:txBody>
      </p:sp>
      <p:sp>
        <p:nvSpPr>
          <p:cNvPr id="51" name="CuadroTexto 50"/>
          <p:cNvSpPr txBox="1"/>
          <p:nvPr/>
        </p:nvSpPr>
        <p:spPr>
          <a:xfrm>
            <a:off x="4028437" y="3181909"/>
            <a:ext cx="265850" cy="276999"/>
          </a:xfrm>
          <a:prstGeom prst="rect">
            <a:avLst/>
          </a:prstGeom>
          <a:noFill/>
          <a:ln>
            <a:noFill/>
          </a:ln>
        </p:spPr>
        <p:txBody>
          <a:bodyPr wrap="square" lIns="0" tIns="0" rIns="0" bIns="0" rtlCol="0">
            <a:spAutoFit/>
          </a:bodyPr>
          <a:lstStyle/>
          <a:p>
            <a:r>
              <a:rPr lang="es-AR" b="1" dirty="0">
                <a:solidFill>
                  <a:srgbClr val="FF0000"/>
                </a:solidFill>
              </a:rPr>
              <a:t>2</a:t>
            </a:r>
            <a:endParaRPr lang="en-US" b="1" dirty="0" err="1">
              <a:solidFill>
                <a:srgbClr val="FF0000"/>
              </a:solidFill>
            </a:endParaRPr>
          </a:p>
        </p:txBody>
      </p:sp>
      <p:sp>
        <p:nvSpPr>
          <p:cNvPr id="52" name="Oval 4"/>
          <p:cNvSpPr/>
          <p:nvPr/>
        </p:nvSpPr>
        <p:spPr>
          <a:xfrm>
            <a:off x="3305202" y="4742270"/>
            <a:ext cx="503705" cy="443261"/>
          </a:xfrm>
          <a:prstGeom prst="ellipse">
            <a:avLst/>
          </a:prstGeom>
          <a:ln w="952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53" name="Oval 9"/>
          <p:cNvSpPr/>
          <p:nvPr/>
        </p:nvSpPr>
        <p:spPr>
          <a:xfrm>
            <a:off x="2875015" y="5463452"/>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54" name="Straight Arrow Connector 18"/>
          <p:cNvCxnSpPr>
            <a:endCxn id="53" idx="0"/>
          </p:cNvCxnSpPr>
          <p:nvPr/>
        </p:nvCxnSpPr>
        <p:spPr>
          <a:xfrm flipH="1">
            <a:off x="3126868" y="5151892"/>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20"/>
          <p:cNvCxnSpPr/>
          <p:nvPr/>
        </p:nvCxnSpPr>
        <p:spPr>
          <a:xfrm>
            <a:off x="3715212" y="5137818"/>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20"/>
          <p:cNvCxnSpPr/>
          <p:nvPr/>
        </p:nvCxnSpPr>
        <p:spPr>
          <a:xfrm>
            <a:off x="1801346" y="3687127"/>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20"/>
          <p:cNvCxnSpPr/>
          <p:nvPr/>
        </p:nvCxnSpPr>
        <p:spPr>
          <a:xfrm>
            <a:off x="4637565" y="3657683"/>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14"/>
          <p:cNvCxnSpPr>
            <a:endCxn id="52" idx="0"/>
          </p:cNvCxnSpPr>
          <p:nvPr/>
        </p:nvCxnSpPr>
        <p:spPr>
          <a:xfrm flipH="1">
            <a:off x="3557055" y="4392407"/>
            <a:ext cx="242251" cy="349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4" name="CuadroTexto 63"/>
          <p:cNvSpPr txBox="1"/>
          <p:nvPr/>
        </p:nvSpPr>
        <p:spPr>
          <a:xfrm>
            <a:off x="3190822" y="4535129"/>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sp>
        <p:nvSpPr>
          <p:cNvPr id="65" name="CuadroTexto 64"/>
          <p:cNvSpPr txBox="1"/>
          <p:nvPr/>
        </p:nvSpPr>
        <p:spPr>
          <a:xfrm>
            <a:off x="3305202" y="2757903"/>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L con pivote en A</a:t>
            </a:r>
            <a:endParaRPr lang="en-US" sz="1400" b="1" dirty="0" err="1">
              <a:solidFill>
                <a:srgbClr val="0070C0"/>
              </a:solidFill>
            </a:endParaRPr>
          </a:p>
        </p:txBody>
      </p:sp>
      <p:sp>
        <p:nvSpPr>
          <p:cNvPr id="69" name="Oval 4"/>
          <p:cNvSpPr/>
          <p:nvPr/>
        </p:nvSpPr>
        <p:spPr>
          <a:xfrm>
            <a:off x="6133958" y="4023609"/>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A</a:t>
            </a:r>
          </a:p>
        </p:txBody>
      </p:sp>
      <p:sp>
        <p:nvSpPr>
          <p:cNvPr id="70" name="Oval 9"/>
          <p:cNvSpPr/>
          <p:nvPr/>
        </p:nvSpPr>
        <p:spPr>
          <a:xfrm>
            <a:off x="5703771" y="4745876"/>
            <a:ext cx="503705" cy="487764"/>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Ai</a:t>
            </a:r>
            <a:endParaRPr lang="es-AR" sz="1400" b="1" dirty="0"/>
          </a:p>
        </p:txBody>
      </p:sp>
      <p:cxnSp>
        <p:nvCxnSpPr>
          <p:cNvPr id="71" name="Straight Arrow Connector 18"/>
          <p:cNvCxnSpPr>
            <a:endCxn id="70" idx="0"/>
          </p:cNvCxnSpPr>
          <p:nvPr/>
        </p:nvCxnSpPr>
        <p:spPr>
          <a:xfrm flipH="1">
            <a:off x="5955624" y="4434316"/>
            <a:ext cx="312166" cy="3115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CuadroTexto 72"/>
          <p:cNvSpPr txBox="1"/>
          <p:nvPr/>
        </p:nvSpPr>
        <p:spPr>
          <a:xfrm>
            <a:off x="6019578" y="3817553"/>
            <a:ext cx="256928" cy="276999"/>
          </a:xfrm>
          <a:prstGeom prst="rect">
            <a:avLst/>
          </a:prstGeom>
          <a:noFill/>
          <a:ln>
            <a:noFill/>
          </a:ln>
        </p:spPr>
        <p:txBody>
          <a:bodyPr wrap="square" lIns="0" tIns="0" rIns="0" bIns="0" rtlCol="0">
            <a:spAutoFit/>
          </a:bodyPr>
          <a:lstStyle/>
          <a:p>
            <a:r>
              <a:rPr lang="es-AR" b="1" dirty="0">
                <a:solidFill>
                  <a:srgbClr val="00B050"/>
                </a:solidFill>
              </a:rPr>
              <a:t>1</a:t>
            </a:r>
            <a:endParaRPr lang="en-US" b="1" dirty="0" err="1">
              <a:solidFill>
                <a:srgbClr val="00B050"/>
              </a:solidFill>
            </a:endParaRPr>
          </a:p>
        </p:txBody>
      </p:sp>
      <p:cxnSp>
        <p:nvCxnSpPr>
          <p:cNvPr id="74" name="Straight Arrow Connector 14"/>
          <p:cNvCxnSpPr>
            <a:endCxn id="80" idx="0"/>
          </p:cNvCxnSpPr>
          <p:nvPr/>
        </p:nvCxnSpPr>
        <p:spPr>
          <a:xfrm>
            <a:off x="6538257" y="4415691"/>
            <a:ext cx="274386" cy="363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Oval 35"/>
          <p:cNvSpPr/>
          <p:nvPr/>
        </p:nvSpPr>
        <p:spPr>
          <a:xfrm>
            <a:off x="7619922" y="4040850"/>
            <a:ext cx="503705" cy="443261"/>
          </a:xfrm>
          <a:prstGeom prst="ellipse">
            <a:avLst/>
          </a:prstGeom>
          <a:ln w="9525">
            <a:solidFill>
              <a:srgbClr val="0070C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76" name="Oval 7"/>
          <p:cNvSpPr/>
          <p:nvPr/>
        </p:nvSpPr>
        <p:spPr>
          <a:xfrm>
            <a:off x="8189164" y="4711498"/>
            <a:ext cx="503705" cy="443261"/>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err="1"/>
              <a:t>h</a:t>
            </a:r>
            <a:r>
              <a:rPr lang="es-AR" sz="1400" b="1" dirty="0" err="1"/>
              <a:t>Cd</a:t>
            </a:r>
            <a:endParaRPr lang="es-AR" sz="1400" b="1" dirty="0"/>
          </a:p>
        </p:txBody>
      </p:sp>
      <p:sp>
        <p:nvSpPr>
          <p:cNvPr id="77" name="CuadroTexto 76"/>
          <p:cNvSpPr txBox="1"/>
          <p:nvPr/>
        </p:nvSpPr>
        <p:spPr>
          <a:xfrm>
            <a:off x="7926216" y="3734267"/>
            <a:ext cx="265850" cy="276999"/>
          </a:xfrm>
          <a:prstGeom prst="rect">
            <a:avLst/>
          </a:prstGeom>
          <a:noFill/>
          <a:ln>
            <a:noFill/>
          </a:ln>
        </p:spPr>
        <p:txBody>
          <a:bodyPr wrap="square" lIns="0" tIns="0" rIns="0" bIns="0" rtlCol="0">
            <a:spAutoFit/>
          </a:bodyPr>
          <a:lstStyle/>
          <a:p>
            <a:r>
              <a:rPr lang="es-AR" b="1" dirty="0">
                <a:solidFill>
                  <a:srgbClr val="00B050"/>
                </a:solidFill>
              </a:rPr>
              <a:t>0</a:t>
            </a:r>
            <a:endParaRPr lang="en-US" b="1" dirty="0" err="1">
              <a:solidFill>
                <a:srgbClr val="00B050"/>
              </a:solidFill>
            </a:endParaRPr>
          </a:p>
        </p:txBody>
      </p:sp>
      <p:cxnSp>
        <p:nvCxnSpPr>
          <p:cNvPr id="78" name="Straight Arrow Connector 20"/>
          <p:cNvCxnSpPr/>
          <p:nvPr/>
        </p:nvCxnSpPr>
        <p:spPr>
          <a:xfrm>
            <a:off x="8061322" y="4435154"/>
            <a:ext cx="247704" cy="310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Oval 7"/>
          <p:cNvSpPr/>
          <p:nvPr/>
        </p:nvSpPr>
        <p:spPr>
          <a:xfrm>
            <a:off x="6560790" y="4779656"/>
            <a:ext cx="503705" cy="443261"/>
          </a:xfrm>
          <a:prstGeom prst="ellipse">
            <a:avLst/>
          </a:prstGeom>
          <a:solidFill>
            <a:srgbClr val="00B050"/>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400" baseline="30000" dirty="0"/>
              <a:t>h-1</a:t>
            </a:r>
            <a:r>
              <a:rPr lang="es-AR" sz="1400" dirty="0"/>
              <a:t> </a:t>
            </a:r>
            <a:r>
              <a:rPr lang="es-AR" sz="1400" b="1" dirty="0"/>
              <a:t>Bi</a:t>
            </a:r>
          </a:p>
        </p:txBody>
      </p:sp>
      <p:sp>
        <p:nvSpPr>
          <p:cNvPr id="86" name="Oval 4"/>
          <p:cNvSpPr/>
          <p:nvPr/>
        </p:nvSpPr>
        <p:spPr>
          <a:xfrm>
            <a:off x="6830516" y="3196834"/>
            <a:ext cx="503705" cy="443261"/>
          </a:xfrm>
          <a:prstGeom prst="ellipse">
            <a:avLst/>
          </a:prstGeom>
          <a:ln w="19050">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B</a:t>
            </a:r>
          </a:p>
        </p:txBody>
      </p:sp>
      <p:sp>
        <p:nvSpPr>
          <p:cNvPr id="88" name="CuadroTexto 87"/>
          <p:cNvSpPr txBox="1"/>
          <p:nvPr/>
        </p:nvSpPr>
        <p:spPr>
          <a:xfrm>
            <a:off x="6733960" y="3008591"/>
            <a:ext cx="256928" cy="276999"/>
          </a:xfrm>
          <a:prstGeom prst="rect">
            <a:avLst/>
          </a:prstGeom>
          <a:noFill/>
          <a:ln>
            <a:noFill/>
          </a:ln>
        </p:spPr>
        <p:txBody>
          <a:bodyPr wrap="square" lIns="0" tIns="0" rIns="0" bIns="0" rtlCol="0">
            <a:spAutoFit/>
          </a:bodyPr>
          <a:lstStyle/>
          <a:p>
            <a:r>
              <a:rPr lang="es-AR" b="1" dirty="0">
                <a:solidFill>
                  <a:srgbClr val="00B050"/>
                </a:solidFill>
              </a:rPr>
              <a:t>0</a:t>
            </a:r>
            <a:endParaRPr lang="en-US" b="1" dirty="0" err="1">
              <a:solidFill>
                <a:srgbClr val="00B050"/>
              </a:solidFill>
            </a:endParaRPr>
          </a:p>
        </p:txBody>
      </p:sp>
      <p:cxnSp>
        <p:nvCxnSpPr>
          <p:cNvPr id="89" name="Straight Arrow Connector 20"/>
          <p:cNvCxnSpPr>
            <a:stCxn id="86" idx="5"/>
            <a:endCxn id="75" idx="0"/>
          </p:cNvCxnSpPr>
          <p:nvPr/>
        </p:nvCxnSpPr>
        <p:spPr>
          <a:xfrm>
            <a:off x="7260455" y="3575181"/>
            <a:ext cx="611320" cy="465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14"/>
          <p:cNvCxnSpPr>
            <a:stCxn id="86" idx="3"/>
            <a:endCxn id="69" idx="0"/>
          </p:cNvCxnSpPr>
          <p:nvPr/>
        </p:nvCxnSpPr>
        <p:spPr>
          <a:xfrm flipH="1">
            <a:off x="6385811" y="3575181"/>
            <a:ext cx="518471" cy="4484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CuadroTexto 95"/>
          <p:cNvSpPr txBox="1"/>
          <p:nvPr/>
        </p:nvSpPr>
        <p:spPr>
          <a:xfrm>
            <a:off x="6315975" y="2624143"/>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R con pivote en C</a:t>
            </a:r>
            <a:endParaRPr lang="en-US" sz="1400" b="1" dirty="0" err="1">
              <a:solidFill>
                <a:srgbClr val="0070C0"/>
              </a:solidFill>
            </a:endParaRPr>
          </a:p>
        </p:txBody>
      </p:sp>
      <p:sp>
        <p:nvSpPr>
          <p:cNvPr id="98" name="Flecha curvada hacia abajo 97"/>
          <p:cNvSpPr/>
          <p:nvPr/>
        </p:nvSpPr>
        <p:spPr>
          <a:xfrm flipH="1">
            <a:off x="872858" y="4544084"/>
            <a:ext cx="472643" cy="334827"/>
          </a:xfrm>
          <a:prstGeom prst="curvedDownArrow">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99" name="Flecha curvada hacia abajo 98"/>
          <p:cNvSpPr/>
          <p:nvPr/>
        </p:nvSpPr>
        <p:spPr>
          <a:xfrm>
            <a:off x="4171775" y="3754357"/>
            <a:ext cx="596088" cy="334827"/>
          </a:xfrm>
          <a:prstGeom prst="curvedDownArrow">
            <a:avLst/>
          </a:prstGeom>
          <a:solidFill>
            <a:srgbClr val="FFFF99"/>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79" name="Rounded Rectangle 13"/>
          <p:cNvSpPr/>
          <p:nvPr/>
        </p:nvSpPr>
        <p:spPr>
          <a:xfrm>
            <a:off x="2662659" y="2624143"/>
            <a:ext cx="2924496" cy="375561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Primera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izquierda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hijo del nodo desbalanceado (del lado de la inserción), en nuestro caso “A”</a:t>
            </a:r>
          </a:p>
        </p:txBody>
      </p:sp>
      <p:sp>
        <p:nvSpPr>
          <p:cNvPr id="84" name="Rounded Rectangle 14"/>
          <p:cNvSpPr/>
          <p:nvPr/>
        </p:nvSpPr>
        <p:spPr>
          <a:xfrm>
            <a:off x="5693451" y="2608071"/>
            <a:ext cx="3102873" cy="377168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Segunda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derecha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p:txBody>
      </p:sp>
    </p:spTree>
    <p:extLst>
      <p:ext uri="{BB962C8B-B14F-4D97-AF65-F5344CB8AC3E}">
        <p14:creationId xmlns:p14="http://schemas.microsoft.com/office/powerpoint/2010/main" val="77818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79"/>
                                        </p:tgtEl>
                                      </p:cBhvr>
                                    </p:animEffect>
                                    <p:set>
                                      <p:cBhvr>
                                        <p:cTn id="7" dur="1" fill="hold">
                                          <p:stCondLst>
                                            <p:cond delay="499"/>
                                          </p:stCondLst>
                                        </p:cTn>
                                        <p:tgtEl>
                                          <p:spTgt spid="79"/>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84"/>
                                        </p:tgtEl>
                                      </p:cBhvr>
                                    </p:animEffect>
                                    <p:set>
                                      <p:cBhvr>
                                        <p:cTn id="12" dur="1" fill="hold">
                                          <p:stCondLst>
                                            <p:cond delay="499"/>
                                          </p:stCondLst>
                                        </p:cTn>
                                        <p:tgtEl>
                                          <p:spTgt spid="8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a:xfrm>
            <a:off x="8037612" y="636090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p:txBody>
          <a:bodyPr>
            <a:normAutofit/>
          </a:bodyPr>
          <a:lstStyle/>
          <a:p>
            <a:pPr algn="just"/>
            <a:r>
              <a:rPr lang="en-US" b="1" dirty="0" err="1"/>
              <a:t>Caso</a:t>
            </a:r>
            <a:r>
              <a:rPr lang="en-US" b="1" dirty="0"/>
              <a:t> B: </a:t>
            </a:r>
            <a:r>
              <a:rPr lang="en-US" b="1" dirty="0" err="1"/>
              <a:t>insertar</a:t>
            </a:r>
            <a:r>
              <a:rPr lang="en-US" b="1" dirty="0"/>
              <a:t> a </a:t>
            </a:r>
            <a:r>
              <a:rPr lang="en-US" b="1" dirty="0" err="1"/>
              <a:t>derecha</a:t>
            </a:r>
            <a:r>
              <a:rPr lang="en-US" b="1" dirty="0"/>
              <a:t> de un </a:t>
            </a:r>
            <a:r>
              <a:rPr lang="en-US" b="1" dirty="0" err="1"/>
              <a:t>nodo</a:t>
            </a:r>
            <a:r>
              <a:rPr lang="en-US" b="1" dirty="0"/>
              <a:t> con fb -1. Este </a:t>
            </a:r>
            <a:r>
              <a:rPr lang="en-US" b="1" dirty="0" err="1"/>
              <a:t>nodo</a:t>
            </a:r>
            <a:r>
              <a:rPr lang="en-US" b="1" dirty="0"/>
              <a:t> </a:t>
            </a:r>
            <a:r>
              <a:rPr lang="en-US" b="1" dirty="0" err="1"/>
              <a:t>tendría</a:t>
            </a:r>
            <a:r>
              <a:rPr lang="en-US" b="1" dirty="0"/>
              <a:t> fb -2 y </a:t>
            </a:r>
            <a:r>
              <a:rPr lang="en-US" b="1" dirty="0" err="1"/>
              <a:t>dejaría</a:t>
            </a:r>
            <a:r>
              <a:rPr lang="en-US" b="1" dirty="0"/>
              <a:t> de </a:t>
            </a:r>
            <a:r>
              <a:rPr lang="en-US" b="1" dirty="0" err="1"/>
              <a:t>ser</a:t>
            </a:r>
            <a:r>
              <a:rPr lang="en-US" b="1" dirty="0"/>
              <a:t> AVL. </a:t>
            </a:r>
            <a:r>
              <a:rPr lang="en-US" b="1" dirty="0" err="1"/>
              <a:t>Tiene</a:t>
            </a:r>
            <a:r>
              <a:rPr lang="en-US" b="1" dirty="0"/>
              <a:t> dos </a:t>
            </a:r>
            <a:r>
              <a:rPr lang="en-US" b="1" dirty="0" err="1"/>
              <a:t>subcasos</a:t>
            </a:r>
            <a:r>
              <a:rPr lang="en-US" b="1" dirty="0"/>
              <a:t>.</a:t>
            </a:r>
          </a:p>
          <a:p>
            <a:endParaRPr lang="es-AR" dirty="0"/>
          </a:p>
        </p:txBody>
      </p:sp>
      <p:cxnSp>
        <p:nvCxnSpPr>
          <p:cNvPr id="49" name="Straight Arrow Connector 9"/>
          <p:cNvCxnSpPr/>
          <p:nvPr/>
        </p:nvCxnSpPr>
        <p:spPr>
          <a:xfrm flipV="1">
            <a:off x="3310570" y="3879527"/>
            <a:ext cx="1779132" cy="19109"/>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Oval 7"/>
          <p:cNvSpPr/>
          <p:nvPr/>
        </p:nvSpPr>
        <p:spPr>
          <a:xfrm>
            <a:off x="7711041" y="6021320"/>
            <a:ext cx="653143" cy="574766"/>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sp>
        <p:nvSpPr>
          <p:cNvPr id="51" name="Oval 9"/>
          <p:cNvSpPr/>
          <p:nvPr/>
        </p:nvSpPr>
        <p:spPr>
          <a:xfrm>
            <a:off x="6803708" y="6029774"/>
            <a:ext cx="653143" cy="574766"/>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s-AR" dirty="0"/>
          </a:p>
        </p:txBody>
      </p:sp>
      <p:cxnSp>
        <p:nvCxnSpPr>
          <p:cNvPr id="52" name="Straight Arrow Connector 18"/>
          <p:cNvCxnSpPr/>
          <p:nvPr/>
        </p:nvCxnSpPr>
        <p:spPr>
          <a:xfrm flipV="1">
            <a:off x="7130265" y="5761983"/>
            <a:ext cx="0" cy="259337"/>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53" name="Oval 4"/>
          <p:cNvSpPr/>
          <p:nvPr/>
        </p:nvSpPr>
        <p:spPr>
          <a:xfrm>
            <a:off x="1219289" y="4224099"/>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cxnSp>
        <p:nvCxnSpPr>
          <p:cNvPr id="54" name="Straight Arrow Connector 14"/>
          <p:cNvCxnSpPr/>
          <p:nvPr/>
        </p:nvCxnSpPr>
        <p:spPr>
          <a:xfrm flipH="1">
            <a:off x="1667596" y="3995237"/>
            <a:ext cx="227163" cy="27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Oval 35"/>
          <p:cNvSpPr/>
          <p:nvPr/>
        </p:nvSpPr>
        <p:spPr>
          <a:xfrm>
            <a:off x="1861775" y="3534714"/>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57" name="CuadroTexto 56"/>
          <p:cNvSpPr txBox="1"/>
          <p:nvPr/>
        </p:nvSpPr>
        <p:spPr>
          <a:xfrm>
            <a:off x="857980" y="3272537"/>
            <a:ext cx="1644951"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00B050"/>
                </a:solidFill>
              </a:rPr>
              <a:t>-1</a:t>
            </a:r>
            <a:endParaRPr lang="en-US" b="1" dirty="0" err="1">
              <a:solidFill>
                <a:srgbClr val="00B050"/>
              </a:solidFill>
            </a:endParaRPr>
          </a:p>
        </p:txBody>
      </p:sp>
      <p:sp>
        <p:nvSpPr>
          <p:cNvPr id="58" name="Oval 7"/>
          <p:cNvSpPr/>
          <p:nvPr/>
        </p:nvSpPr>
        <p:spPr>
          <a:xfrm>
            <a:off x="2593138" y="4226137"/>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sp>
        <p:nvSpPr>
          <p:cNvPr id="59" name="Oval 9"/>
          <p:cNvSpPr/>
          <p:nvPr/>
        </p:nvSpPr>
        <p:spPr>
          <a:xfrm>
            <a:off x="2095181" y="5172125"/>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Ai</a:t>
            </a:r>
            <a:endParaRPr lang="es-AR" b="1" dirty="0"/>
          </a:p>
        </p:txBody>
      </p:sp>
      <p:cxnSp>
        <p:nvCxnSpPr>
          <p:cNvPr id="60" name="Straight Arrow Connector 18"/>
          <p:cNvCxnSpPr/>
          <p:nvPr/>
        </p:nvCxnSpPr>
        <p:spPr>
          <a:xfrm flipH="1">
            <a:off x="2581127" y="4827835"/>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20"/>
          <p:cNvCxnSpPr/>
          <p:nvPr/>
        </p:nvCxnSpPr>
        <p:spPr>
          <a:xfrm>
            <a:off x="2487647" y="3956162"/>
            <a:ext cx="284198" cy="31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CuadroTexto 62"/>
          <p:cNvSpPr txBox="1"/>
          <p:nvPr/>
        </p:nvSpPr>
        <p:spPr>
          <a:xfrm>
            <a:off x="2709492" y="3924814"/>
            <a:ext cx="822082"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64" name="Oval 7"/>
          <p:cNvSpPr/>
          <p:nvPr/>
        </p:nvSpPr>
        <p:spPr>
          <a:xfrm>
            <a:off x="3045364" y="5178164"/>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Ai</a:t>
            </a:r>
            <a:endParaRPr lang="es-AR" b="1" dirty="0"/>
          </a:p>
        </p:txBody>
      </p:sp>
      <p:cxnSp>
        <p:nvCxnSpPr>
          <p:cNvPr id="65" name="Straight Arrow Connector 20"/>
          <p:cNvCxnSpPr/>
          <p:nvPr/>
        </p:nvCxnSpPr>
        <p:spPr>
          <a:xfrm>
            <a:off x="3027468" y="4839240"/>
            <a:ext cx="196635" cy="38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14"/>
          <p:cNvCxnSpPr/>
          <p:nvPr/>
        </p:nvCxnSpPr>
        <p:spPr>
          <a:xfrm flipH="1">
            <a:off x="6333273" y="4013409"/>
            <a:ext cx="227163" cy="2752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val 35"/>
          <p:cNvSpPr/>
          <p:nvPr/>
        </p:nvSpPr>
        <p:spPr>
          <a:xfrm>
            <a:off x="6527452" y="3552886"/>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C</a:t>
            </a:r>
          </a:p>
        </p:txBody>
      </p:sp>
      <p:sp>
        <p:nvSpPr>
          <p:cNvPr id="69" name="CuadroTexto 68"/>
          <p:cNvSpPr txBox="1"/>
          <p:nvPr/>
        </p:nvSpPr>
        <p:spPr>
          <a:xfrm>
            <a:off x="7592179" y="3919330"/>
            <a:ext cx="1542928" cy="369332"/>
          </a:xfrm>
          <a:prstGeom prst="rect">
            <a:avLst/>
          </a:prstGeom>
          <a:noFill/>
          <a:ln>
            <a:noFill/>
          </a:ln>
        </p:spPr>
        <p:txBody>
          <a:bodyPr wrap="square" rtlCol="0">
            <a:spAutoFit/>
          </a:bodyPr>
          <a:lstStyle/>
          <a:p>
            <a:r>
              <a:rPr lang="es-AR" sz="1600" dirty="0" err="1"/>
              <a:t>fb</a:t>
            </a:r>
            <a:r>
              <a:rPr lang="es-AR" sz="1600" dirty="0"/>
              <a:t>: </a:t>
            </a:r>
            <a:r>
              <a:rPr lang="es-AR" b="1" dirty="0">
                <a:solidFill>
                  <a:srgbClr val="00B050"/>
                </a:solidFill>
              </a:rPr>
              <a:t>1 </a:t>
            </a:r>
            <a:r>
              <a:rPr lang="es-AR" b="1" dirty="0" err="1"/>
              <a:t>ó</a:t>
            </a:r>
            <a:r>
              <a:rPr lang="es-AR" b="1" dirty="0">
                <a:solidFill>
                  <a:srgbClr val="00B050"/>
                </a:solidFill>
              </a:rPr>
              <a:t> </a:t>
            </a:r>
            <a:r>
              <a:rPr lang="es-AR" dirty="0" err="1"/>
              <a:t>fb</a:t>
            </a:r>
            <a:r>
              <a:rPr lang="es-AR" dirty="0"/>
              <a:t>: </a:t>
            </a:r>
            <a:r>
              <a:rPr lang="es-AR" b="1" dirty="0">
                <a:solidFill>
                  <a:srgbClr val="00B050"/>
                </a:solidFill>
              </a:rPr>
              <a:t>-1 </a:t>
            </a:r>
            <a:endParaRPr lang="en-US" b="1" dirty="0" err="1">
              <a:solidFill>
                <a:srgbClr val="00B050"/>
              </a:solidFill>
            </a:endParaRPr>
          </a:p>
        </p:txBody>
      </p:sp>
      <p:sp>
        <p:nvSpPr>
          <p:cNvPr id="70" name="CuadroTexto 69"/>
          <p:cNvSpPr txBox="1"/>
          <p:nvPr/>
        </p:nvSpPr>
        <p:spPr>
          <a:xfrm>
            <a:off x="5398027" y="3272537"/>
            <a:ext cx="1644951" cy="461665"/>
          </a:xfrm>
          <a:prstGeom prst="rect">
            <a:avLst/>
          </a:prstGeom>
          <a:noFill/>
          <a:ln>
            <a:noFill/>
          </a:ln>
        </p:spPr>
        <p:txBody>
          <a:bodyPr wrap="square" rtlCol="0">
            <a:spAutoFit/>
          </a:bodyPr>
          <a:lstStyle/>
          <a:p>
            <a:r>
              <a:rPr lang="es-AR" sz="1600" dirty="0" err="1"/>
              <a:t>fb</a:t>
            </a:r>
            <a:r>
              <a:rPr lang="es-AR" sz="1600" dirty="0"/>
              <a:t>: 0-(2)= </a:t>
            </a:r>
            <a:r>
              <a:rPr lang="es-AR" sz="2400" b="1" dirty="0">
                <a:solidFill>
                  <a:srgbClr val="FF0000"/>
                </a:solidFill>
              </a:rPr>
              <a:t>-2</a:t>
            </a:r>
            <a:endParaRPr lang="en-US" sz="2400" b="1" dirty="0" err="1">
              <a:solidFill>
                <a:srgbClr val="FF0000"/>
              </a:solidFill>
            </a:endParaRPr>
          </a:p>
        </p:txBody>
      </p:sp>
      <p:sp>
        <p:nvSpPr>
          <p:cNvPr id="71" name="Oval 7"/>
          <p:cNvSpPr/>
          <p:nvPr/>
        </p:nvSpPr>
        <p:spPr>
          <a:xfrm>
            <a:off x="7258815" y="4244309"/>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s-AR" dirty="0"/>
              <a:t>A</a:t>
            </a:r>
          </a:p>
        </p:txBody>
      </p:sp>
      <p:cxnSp>
        <p:nvCxnSpPr>
          <p:cNvPr id="74" name="Straight Arrow Connector 20"/>
          <p:cNvCxnSpPr/>
          <p:nvPr/>
        </p:nvCxnSpPr>
        <p:spPr>
          <a:xfrm>
            <a:off x="7153324" y="3974334"/>
            <a:ext cx="284198" cy="3150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18"/>
          <p:cNvCxnSpPr/>
          <p:nvPr/>
        </p:nvCxnSpPr>
        <p:spPr>
          <a:xfrm flipV="1">
            <a:off x="8007310" y="5749171"/>
            <a:ext cx="0" cy="259337"/>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80" name="Oval 9"/>
          <p:cNvSpPr/>
          <p:nvPr/>
        </p:nvSpPr>
        <p:spPr>
          <a:xfrm>
            <a:off x="6760858" y="5166942"/>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Ai</a:t>
            </a:r>
            <a:endParaRPr lang="es-AR" b="1" dirty="0"/>
          </a:p>
        </p:txBody>
      </p:sp>
      <p:cxnSp>
        <p:nvCxnSpPr>
          <p:cNvPr id="81" name="Straight Arrow Connector 18"/>
          <p:cNvCxnSpPr/>
          <p:nvPr/>
        </p:nvCxnSpPr>
        <p:spPr>
          <a:xfrm flipH="1">
            <a:off x="7246804" y="4822652"/>
            <a:ext cx="259830" cy="422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Oval 7"/>
          <p:cNvSpPr/>
          <p:nvPr/>
        </p:nvSpPr>
        <p:spPr>
          <a:xfrm>
            <a:off x="7711041" y="5172981"/>
            <a:ext cx="653143" cy="574766"/>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Ai</a:t>
            </a:r>
            <a:endParaRPr lang="es-AR" b="1" dirty="0"/>
          </a:p>
        </p:txBody>
      </p:sp>
      <p:cxnSp>
        <p:nvCxnSpPr>
          <p:cNvPr id="84" name="Straight Arrow Connector 20"/>
          <p:cNvCxnSpPr/>
          <p:nvPr/>
        </p:nvCxnSpPr>
        <p:spPr>
          <a:xfrm>
            <a:off x="7693145" y="4834057"/>
            <a:ext cx="196635" cy="383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Oval 4"/>
          <p:cNvSpPr/>
          <p:nvPr/>
        </p:nvSpPr>
        <p:spPr>
          <a:xfrm>
            <a:off x="5961362" y="4260647"/>
            <a:ext cx="653143" cy="574766"/>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Tree>
    <p:extLst>
      <p:ext uri="{BB962C8B-B14F-4D97-AF65-F5344CB8AC3E}">
        <p14:creationId xmlns:p14="http://schemas.microsoft.com/office/powerpoint/2010/main" val="3338642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arn(inVertical)">
                                      <p:cBhvr>
                                        <p:cTn id="7" dur="500"/>
                                        <p:tgtEl>
                                          <p:spTgt spid="5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barn(inVertical)">
                                      <p:cBhvr>
                                        <p:cTn id="10" dur="500"/>
                                        <p:tgtEl>
                                          <p:spTgt spid="50"/>
                                        </p:tgtEl>
                                      </p:cBhvr>
                                    </p:animEffect>
                                  </p:childTnLst>
                                </p:cTn>
                              </p:par>
                              <p:par>
                                <p:cTn id="11" presetID="16" presetClass="entr" presetSubtype="21" fill="hold"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barn(inVertical)">
                                      <p:cBhvr>
                                        <p:cTn id="13" dur="500"/>
                                        <p:tgtEl>
                                          <p:spTgt spid="52"/>
                                        </p:tgtEl>
                                      </p:cBhvr>
                                    </p:animEffect>
                                  </p:childTnLst>
                                </p:cTn>
                              </p:par>
                              <p:par>
                                <p:cTn id="14" presetID="16" presetClass="entr" presetSubtype="21" fill="hold" nodeType="withEffect">
                                  <p:stCondLst>
                                    <p:cond delay="0"/>
                                  </p:stCondLst>
                                  <p:childTnLst>
                                    <p:set>
                                      <p:cBhvr>
                                        <p:cTn id="15" dur="1" fill="hold">
                                          <p:stCondLst>
                                            <p:cond delay="0"/>
                                          </p:stCondLst>
                                        </p:cTn>
                                        <p:tgtEl>
                                          <p:spTgt spid="78"/>
                                        </p:tgtEl>
                                        <p:attrNameLst>
                                          <p:attrName>style.visibility</p:attrName>
                                        </p:attrNameLst>
                                      </p:cBhvr>
                                      <p:to>
                                        <p:strVal val="visible"/>
                                      </p:to>
                                    </p:set>
                                    <p:animEffect transition="in" filter="barn(inVertical)">
                                      <p:cBhvr>
                                        <p:cTn id="16" dur="500"/>
                                        <p:tgtEl>
                                          <p:spTgt spid="78"/>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barn(inVertical)">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70"/>
                                        </p:tgtEl>
                                        <p:attrNameLst>
                                          <p:attrName>style.visibility</p:attrName>
                                        </p:attrNameLst>
                                      </p:cBhvr>
                                      <p:to>
                                        <p:strVal val="visible"/>
                                      </p:to>
                                    </p:set>
                                    <p:animEffect transition="in" filter="barn(inVertical)">
                                      <p:cBhvr>
                                        <p:cTn id="2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P spid="69" grpId="0"/>
      <p:bldP spid="7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p:txBody>
          <a:bodyPr>
            <a:normAutofit/>
          </a:bodyPr>
          <a:lstStyle/>
          <a:p>
            <a:pPr algn="just"/>
            <a:r>
              <a:rPr lang="en-US" b="1" dirty="0" err="1"/>
              <a:t>Caso</a:t>
            </a:r>
            <a:r>
              <a:rPr lang="en-US" b="1" dirty="0"/>
              <a:t> </a:t>
            </a:r>
            <a:r>
              <a:rPr lang="en-US" dirty="0"/>
              <a:t>B</a:t>
            </a:r>
            <a:r>
              <a:rPr lang="en-US" b="1" dirty="0"/>
              <a:t>  (</a:t>
            </a:r>
            <a:r>
              <a:rPr lang="en-US" b="1" dirty="0" err="1"/>
              <a:t>insertar</a:t>
            </a:r>
            <a:r>
              <a:rPr lang="en-US" b="1" dirty="0"/>
              <a:t> a </a:t>
            </a:r>
            <a:r>
              <a:rPr lang="en-US" b="1" dirty="0" err="1"/>
              <a:t>derecha</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B1- </a:t>
            </a:r>
            <a:r>
              <a:rPr lang="en-US" b="1" dirty="0" err="1"/>
              <a:t>Rotación</a:t>
            </a:r>
            <a:r>
              <a:rPr lang="en-US" b="1" dirty="0"/>
              <a:t> simple a </a:t>
            </a:r>
            <a:r>
              <a:rPr lang="en-US" b="1" dirty="0" err="1"/>
              <a:t>izquierda</a:t>
            </a:r>
            <a:r>
              <a:rPr lang="en-US" b="1" dirty="0"/>
              <a:t> (L):</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derecho del </a:t>
            </a:r>
            <a:r>
              <a:rPr lang="en-US" dirty="0" err="1"/>
              <a:t>nodo</a:t>
            </a:r>
            <a:r>
              <a:rPr lang="en-US" dirty="0"/>
              <a:t> con factor de balance -1, </a:t>
            </a:r>
            <a:r>
              <a:rPr lang="en-US" dirty="0" err="1"/>
              <a:t>en</a:t>
            </a:r>
            <a:r>
              <a:rPr lang="en-US" dirty="0"/>
              <a:t> el </a:t>
            </a:r>
            <a:r>
              <a:rPr lang="en-US" dirty="0" err="1"/>
              <a:t>subárbol</a:t>
            </a:r>
            <a:r>
              <a:rPr lang="en-US" dirty="0"/>
              <a:t> derecho </a:t>
            </a:r>
          </a:p>
          <a:p>
            <a:pPr lvl="1" algn="just"/>
            <a:r>
              <a:rPr lang="en-US" b="1" dirty="0" err="1"/>
              <a:t>Caso</a:t>
            </a:r>
            <a:r>
              <a:rPr lang="en-US" b="1" dirty="0"/>
              <a:t> B2- </a:t>
            </a:r>
            <a:r>
              <a:rPr lang="en-US" b="1" dirty="0" err="1"/>
              <a:t>Rotación</a:t>
            </a:r>
            <a:r>
              <a:rPr lang="en-US" b="1" dirty="0"/>
              <a:t> </a:t>
            </a:r>
            <a:r>
              <a:rPr lang="en-US" b="1" dirty="0" err="1"/>
              <a:t>doble</a:t>
            </a:r>
            <a:r>
              <a:rPr lang="en-US" b="1" dirty="0"/>
              <a:t> </a:t>
            </a:r>
            <a:r>
              <a:rPr lang="en-US" b="1" dirty="0" err="1"/>
              <a:t>derecha</a:t>
            </a:r>
            <a:r>
              <a:rPr lang="en-US" b="1" dirty="0"/>
              <a:t> a </a:t>
            </a:r>
            <a:r>
              <a:rPr lang="en-US" b="1" dirty="0" err="1"/>
              <a:t>izquierda</a:t>
            </a:r>
            <a:r>
              <a:rPr lang="en-US" b="1" dirty="0"/>
              <a:t> (RL):</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derecho del </a:t>
            </a:r>
            <a:r>
              <a:rPr lang="en-US" dirty="0" err="1"/>
              <a:t>nodo</a:t>
            </a:r>
            <a:r>
              <a:rPr lang="en-US" dirty="0"/>
              <a:t> con factor de balance -1, </a:t>
            </a:r>
            <a:r>
              <a:rPr lang="en-US" dirty="0" err="1"/>
              <a:t>en</a:t>
            </a:r>
            <a:r>
              <a:rPr lang="en-US" dirty="0"/>
              <a:t> el </a:t>
            </a:r>
            <a:r>
              <a:rPr lang="en-US" dirty="0" err="1"/>
              <a:t>subárbol</a:t>
            </a:r>
            <a:r>
              <a:rPr lang="en-US" dirty="0"/>
              <a:t> </a:t>
            </a:r>
            <a:r>
              <a:rPr lang="en-US" dirty="0" err="1"/>
              <a:t>izquierdo</a:t>
            </a:r>
            <a:r>
              <a:rPr lang="en-US" dirty="0"/>
              <a:t> </a:t>
            </a:r>
          </a:p>
          <a:p>
            <a:pPr lvl="1" algn="just"/>
            <a:endParaRPr lang="en-US" dirty="0"/>
          </a:p>
          <a:p>
            <a:endParaRPr lang="es-AR" dirty="0"/>
          </a:p>
        </p:txBody>
      </p:sp>
      <p:sp>
        <p:nvSpPr>
          <p:cNvPr id="6" name="Cloud 5"/>
          <p:cNvSpPr/>
          <p:nvPr/>
        </p:nvSpPr>
        <p:spPr>
          <a:xfrm>
            <a:off x="4023360" y="5175068"/>
            <a:ext cx="3801291" cy="1149532"/>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Palatino Linotype" panose="02040502050505030304"/>
                <a:ea typeface="+mn-ea"/>
                <a:cs typeface="+mn-cs"/>
              </a:rPr>
              <a:t>Análogas</a:t>
            </a:r>
            <a:r>
              <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a:t>
            </a:r>
            <a:r>
              <a:rPr kumimoji="0" lang="en-US" sz="1800" b="0" i="0" u="none" strike="noStrike" kern="1200" cap="none" spc="0" normalizeH="0" baseline="0" noProof="0" dirty="0" err="1">
                <a:ln>
                  <a:noFill/>
                </a:ln>
                <a:solidFill>
                  <a:prstClr val="black"/>
                </a:solidFill>
                <a:effectLst/>
                <a:uLnTx/>
                <a:uFillTx/>
                <a:latin typeface="Palatino Linotype" panose="02040502050505030304"/>
                <a:ea typeface="+mn-ea"/>
                <a:cs typeface="+mn-cs"/>
              </a:rPr>
              <a:t>soluciones</a:t>
            </a:r>
            <a:r>
              <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=&gt; </a:t>
            </a:r>
            <a:r>
              <a:rPr kumimoji="0" lang="en-US" sz="1800" b="0" i="0" u="none" strike="noStrike" kern="1200" cap="none" spc="0" normalizeH="0" baseline="0" noProof="0" dirty="0" err="1">
                <a:ln>
                  <a:noFill/>
                </a:ln>
                <a:solidFill>
                  <a:prstClr val="black"/>
                </a:solidFill>
                <a:effectLst/>
                <a:uLnTx/>
                <a:uFillTx/>
                <a:latin typeface="Palatino Linotype" panose="02040502050505030304"/>
                <a:ea typeface="+mn-ea"/>
                <a:cs typeface="+mn-cs"/>
              </a:rPr>
              <a:t>caso</a:t>
            </a:r>
            <a:r>
              <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a:t>
            </a:r>
            <a:r>
              <a:rPr kumimoji="0" lang="en-US" sz="1800" b="0" i="0" u="none" strike="noStrike" kern="1200" cap="none" spc="0" normalizeH="0" baseline="0" noProof="0" dirty="0" err="1">
                <a:ln>
                  <a:noFill/>
                </a:ln>
                <a:solidFill>
                  <a:prstClr val="black"/>
                </a:solidFill>
                <a:effectLst/>
                <a:uLnTx/>
                <a:uFillTx/>
                <a:latin typeface="Palatino Linotype" panose="02040502050505030304"/>
                <a:ea typeface="+mn-ea"/>
                <a:cs typeface="+mn-cs"/>
              </a:rPr>
              <a:t>espejado</a:t>
            </a:r>
            <a:r>
              <a:rPr kumimoji="0" lang="en-US" sz="1800" b="0" i="0" u="none" strike="noStrike" kern="1200" cap="none" spc="0" normalizeH="0" baseline="0" noProof="0" dirty="0">
                <a:ln>
                  <a:noFill/>
                </a:ln>
                <a:solidFill>
                  <a:prstClr val="black"/>
                </a:solidFill>
                <a:effectLst/>
                <a:uLnTx/>
                <a:uFillTx/>
                <a:latin typeface="Palatino Linotype" panose="02040502050505030304"/>
                <a:ea typeface="+mn-ea"/>
                <a:cs typeface="+mn-cs"/>
              </a:rPr>
              <a:t>…</a:t>
            </a:r>
            <a:endPar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34747243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 name="Flecha curvada hacia abajo 138"/>
          <p:cNvSpPr/>
          <p:nvPr/>
        </p:nvSpPr>
        <p:spPr>
          <a:xfrm flipH="1">
            <a:off x="6213327" y="4575135"/>
            <a:ext cx="474138" cy="264368"/>
          </a:xfrm>
          <a:prstGeom prst="curvedDownArrow">
            <a:avLst/>
          </a:prstGeom>
          <a:solidFill>
            <a:srgbClr val="FFFF99"/>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a:t>AVL</a:t>
            </a:r>
            <a:endParaRPr lang="es-AR"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7200" y="1935480"/>
            <a:ext cx="8229600" cy="1650105"/>
          </a:xfrm>
        </p:spPr>
        <p:txBody>
          <a:bodyPr>
            <a:normAutofit fontScale="92500" lnSpcReduction="20000"/>
          </a:bodyPr>
          <a:lstStyle/>
          <a:p>
            <a:pPr algn="just"/>
            <a:r>
              <a:rPr lang="en-US" b="1" dirty="0" err="1"/>
              <a:t>Caso</a:t>
            </a:r>
            <a:r>
              <a:rPr lang="en-US" b="1" dirty="0"/>
              <a:t> </a:t>
            </a:r>
            <a:r>
              <a:rPr lang="en-US" dirty="0"/>
              <a:t>B</a:t>
            </a:r>
            <a:r>
              <a:rPr lang="en-US" b="1" dirty="0"/>
              <a:t>  (</a:t>
            </a:r>
            <a:r>
              <a:rPr lang="en-US" b="1" dirty="0" err="1"/>
              <a:t>insertar</a:t>
            </a:r>
            <a:r>
              <a:rPr lang="en-US" b="1" dirty="0"/>
              <a:t> a </a:t>
            </a:r>
            <a:r>
              <a:rPr lang="en-US" b="1" dirty="0" err="1"/>
              <a:t>derecha</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B1- </a:t>
            </a:r>
            <a:r>
              <a:rPr lang="en-US" b="1" dirty="0" err="1"/>
              <a:t>Rotación</a:t>
            </a:r>
            <a:r>
              <a:rPr lang="en-US" b="1" dirty="0"/>
              <a:t> simple a </a:t>
            </a:r>
            <a:r>
              <a:rPr lang="en-US" b="1" dirty="0" err="1"/>
              <a:t>izquierda</a:t>
            </a:r>
            <a:r>
              <a:rPr lang="en-US" b="1" dirty="0"/>
              <a:t> (L):</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derecho del </a:t>
            </a:r>
            <a:r>
              <a:rPr lang="en-US" dirty="0" err="1"/>
              <a:t>nodo</a:t>
            </a:r>
            <a:r>
              <a:rPr lang="en-US" dirty="0"/>
              <a:t> con factor de balance -1, </a:t>
            </a:r>
            <a:r>
              <a:rPr lang="en-US" dirty="0" err="1"/>
              <a:t>en</a:t>
            </a:r>
            <a:r>
              <a:rPr lang="en-US" dirty="0"/>
              <a:t> el </a:t>
            </a:r>
            <a:r>
              <a:rPr lang="en-US" dirty="0" err="1"/>
              <a:t>subárbol</a:t>
            </a:r>
            <a:r>
              <a:rPr lang="en-US" dirty="0"/>
              <a:t> derecho </a:t>
            </a:r>
          </a:p>
          <a:p>
            <a:endParaRPr lang="es-AR" dirty="0"/>
          </a:p>
        </p:txBody>
      </p:sp>
      <p:sp>
        <p:nvSpPr>
          <p:cNvPr id="36" name="CuadroTexto 35"/>
          <p:cNvSpPr txBox="1"/>
          <p:nvPr/>
        </p:nvSpPr>
        <p:spPr>
          <a:xfrm>
            <a:off x="2837969" y="3566055"/>
            <a:ext cx="1338199" cy="492443"/>
          </a:xfrm>
          <a:prstGeom prst="rect">
            <a:avLst/>
          </a:prstGeom>
          <a:noFill/>
          <a:ln>
            <a:solidFill>
              <a:schemeClr val="bg2"/>
            </a:solidFill>
          </a:ln>
        </p:spPr>
        <p:txBody>
          <a:bodyPr wrap="square" lIns="0" tIns="0" rIns="0" bIns="0" rtlCol="0">
            <a:spAutoFit/>
          </a:bodyPr>
          <a:lstStyle/>
          <a:p>
            <a:r>
              <a:rPr lang="es-AR" sz="1600" i="1" dirty="0">
                <a:solidFill>
                  <a:srgbClr val="FF0000"/>
                </a:solidFill>
              </a:rPr>
              <a:t>Este es el nodo que tenia </a:t>
            </a:r>
            <a:r>
              <a:rPr lang="es-AR" sz="1600" b="1" i="1" dirty="0" err="1">
                <a:solidFill>
                  <a:srgbClr val="FF0000"/>
                </a:solidFill>
              </a:rPr>
              <a:t>fb</a:t>
            </a:r>
            <a:r>
              <a:rPr lang="es-AR" sz="1600" b="1" i="1" dirty="0">
                <a:solidFill>
                  <a:srgbClr val="FF0000"/>
                </a:solidFill>
              </a:rPr>
              <a:t>= -1</a:t>
            </a:r>
            <a:endParaRPr lang="en-US" b="1" i="1" dirty="0" err="1">
              <a:solidFill>
                <a:srgbClr val="FF0000"/>
              </a:solidFill>
            </a:endParaRPr>
          </a:p>
        </p:txBody>
      </p:sp>
      <p:cxnSp>
        <p:nvCxnSpPr>
          <p:cNvPr id="9" name="Conector recto de flecha 8"/>
          <p:cNvCxnSpPr/>
          <p:nvPr/>
        </p:nvCxnSpPr>
        <p:spPr>
          <a:xfrm flipH="1">
            <a:off x="2423314" y="3898320"/>
            <a:ext cx="301765" cy="188872"/>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Slide Number Placeholder 3"/>
          <p:cNvSpPr>
            <a:spLocks noGrp="1"/>
          </p:cNvSpPr>
          <p:nvPr>
            <p:ph type="sldNum" sz="quarter" idx="12"/>
          </p:nvPr>
        </p:nvSpPr>
        <p:spPr>
          <a:xfrm>
            <a:off x="8164879" y="640544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55" name="Oval 7"/>
          <p:cNvSpPr/>
          <p:nvPr/>
        </p:nvSpPr>
        <p:spPr>
          <a:xfrm>
            <a:off x="2742336" y="6302546"/>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dirty="0"/>
          </a:p>
        </p:txBody>
      </p:sp>
      <p:cxnSp>
        <p:nvCxnSpPr>
          <p:cNvPr id="59" name="Straight Arrow Connector 14"/>
          <p:cNvCxnSpPr/>
          <p:nvPr/>
        </p:nvCxnSpPr>
        <p:spPr>
          <a:xfrm flipH="1">
            <a:off x="1677506" y="4373471"/>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Oval 35"/>
          <p:cNvSpPr/>
          <p:nvPr/>
        </p:nvSpPr>
        <p:spPr>
          <a:xfrm>
            <a:off x="1754123" y="3920930"/>
            <a:ext cx="531844" cy="468023"/>
          </a:xfrm>
          <a:prstGeom prst="ellipse">
            <a:avLst/>
          </a:prstGeom>
          <a:ln w="28575">
            <a:solidFill>
              <a:srgbClr val="00B0F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61" name="CuadroTexto 60"/>
          <p:cNvSpPr txBox="1"/>
          <p:nvPr/>
        </p:nvSpPr>
        <p:spPr>
          <a:xfrm>
            <a:off x="2646971" y="4382455"/>
            <a:ext cx="664711"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1</a:t>
            </a:r>
            <a:endParaRPr lang="en-US" b="1" dirty="0" err="1">
              <a:solidFill>
                <a:srgbClr val="00B050"/>
              </a:solidFill>
            </a:endParaRPr>
          </a:p>
        </p:txBody>
      </p:sp>
      <p:sp>
        <p:nvSpPr>
          <p:cNvPr id="62" name="CuadroTexto 61"/>
          <p:cNvSpPr txBox="1"/>
          <p:nvPr/>
        </p:nvSpPr>
        <p:spPr>
          <a:xfrm>
            <a:off x="542080" y="3774044"/>
            <a:ext cx="1339457" cy="369332"/>
          </a:xfrm>
          <a:prstGeom prst="rect">
            <a:avLst/>
          </a:prstGeom>
          <a:noFill/>
          <a:ln>
            <a:noFill/>
          </a:ln>
        </p:spPr>
        <p:txBody>
          <a:bodyPr wrap="square" lIns="0" tIns="0" rIns="0" bIns="0" rtlCol="0">
            <a:spAutoFit/>
          </a:bodyPr>
          <a:lstStyle/>
          <a:p>
            <a:r>
              <a:rPr lang="es-AR" sz="1600" dirty="0" err="1"/>
              <a:t>fb</a:t>
            </a:r>
            <a:r>
              <a:rPr lang="es-AR" sz="1600" dirty="0"/>
              <a:t>: 0-(2)= </a:t>
            </a:r>
            <a:r>
              <a:rPr lang="es-AR" sz="2400" b="1" dirty="0">
                <a:solidFill>
                  <a:srgbClr val="FF0000"/>
                </a:solidFill>
              </a:rPr>
              <a:t>-2</a:t>
            </a:r>
            <a:endParaRPr lang="en-US" sz="2400" b="1" dirty="0" err="1">
              <a:solidFill>
                <a:srgbClr val="FF0000"/>
              </a:solidFill>
            </a:endParaRPr>
          </a:p>
        </p:txBody>
      </p:sp>
      <p:sp>
        <p:nvSpPr>
          <p:cNvPr id="63" name="Oval 7"/>
          <p:cNvSpPr/>
          <p:nvPr/>
        </p:nvSpPr>
        <p:spPr>
          <a:xfrm>
            <a:off x="2269221" y="4630365"/>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64" name="Straight Arrow Connector 20"/>
          <p:cNvCxnSpPr/>
          <p:nvPr/>
        </p:nvCxnSpPr>
        <p:spPr>
          <a:xfrm>
            <a:off x="2191896" y="4353213"/>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18"/>
          <p:cNvCxnSpPr/>
          <p:nvPr/>
        </p:nvCxnSpPr>
        <p:spPr>
          <a:xfrm flipV="1">
            <a:off x="2974827" y="5946456"/>
            <a:ext cx="8998" cy="32229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66" name="Oval 9"/>
          <p:cNvSpPr/>
          <p:nvPr/>
        </p:nvSpPr>
        <p:spPr>
          <a:xfrm>
            <a:off x="1891470" y="5485786"/>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Ai</a:t>
            </a:r>
            <a:endParaRPr lang="es-AR" sz="1600" b="1" dirty="0"/>
          </a:p>
        </p:txBody>
      </p:sp>
      <p:cxnSp>
        <p:nvCxnSpPr>
          <p:cNvPr id="67" name="Straight Arrow Connector 18"/>
          <p:cNvCxnSpPr/>
          <p:nvPr/>
        </p:nvCxnSpPr>
        <p:spPr>
          <a:xfrm flipH="1">
            <a:off x="2241637" y="5133437"/>
            <a:ext cx="146981" cy="31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Oval 7"/>
          <p:cNvSpPr/>
          <p:nvPr/>
        </p:nvSpPr>
        <p:spPr>
          <a:xfrm>
            <a:off x="2695254" y="5478433"/>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69" name="Straight Arrow Connector 20"/>
          <p:cNvCxnSpPr/>
          <p:nvPr/>
        </p:nvCxnSpPr>
        <p:spPr>
          <a:xfrm>
            <a:off x="2720704" y="5131854"/>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0" name="Oval 4"/>
          <p:cNvSpPr/>
          <p:nvPr/>
        </p:nvSpPr>
        <p:spPr>
          <a:xfrm>
            <a:off x="1315240" y="4660078"/>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
        <p:nvSpPr>
          <p:cNvPr id="105" name="CuadroTexto 104"/>
          <p:cNvSpPr txBox="1"/>
          <p:nvPr/>
        </p:nvSpPr>
        <p:spPr>
          <a:xfrm>
            <a:off x="1877217" y="6348110"/>
            <a:ext cx="860678" cy="369332"/>
          </a:xfrm>
          <a:prstGeom prst="rect">
            <a:avLst/>
          </a:prstGeom>
          <a:noFill/>
          <a:ln>
            <a:noFill/>
          </a:ln>
        </p:spPr>
        <p:txBody>
          <a:bodyPr wrap="square" lIns="0" tIns="0" rIns="0" bIns="0" rtlCol="0">
            <a:spAutoFit/>
          </a:bodyPr>
          <a:lstStyle/>
          <a:p>
            <a:pPr algn="ctr"/>
            <a:r>
              <a:rPr lang="es-AR" sz="1200" b="1" dirty="0">
                <a:solidFill>
                  <a:srgbClr val="00B050"/>
                </a:solidFill>
              </a:rPr>
              <a:t>Nodo insertado</a:t>
            </a:r>
            <a:endParaRPr lang="en-US" sz="1200" b="1" dirty="0" err="1">
              <a:solidFill>
                <a:srgbClr val="00B050"/>
              </a:solidFill>
            </a:endParaRPr>
          </a:p>
        </p:txBody>
      </p:sp>
      <p:sp>
        <p:nvSpPr>
          <p:cNvPr id="106" name="CuadroTexto 105"/>
          <p:cNvSpPr txBox="1"/>
          <p:nvPr/>
        </p:nvSpPr>
        <p:spPr>
          <a:xfrm>
            <a:off x="3779109" y="4750487"/>
            <a:ext cx="1268589" cy="369332"/>
          </a:xfrm>
          <a:prstGeom prst="rect">
            <a:avLst/>
          </a:prstGeom>
          <a:noFill/>
          <a:ln>
            <a:solidFill>
              <a:schemeClr val="bg2"/>
            </a:solidFill>
          </a:ln>
        </p:spPr>
        <p:txBody>
          <a:bodyPr wrap="square" lIns="0" tIns="0" rIns="0" bIns="0" rtlCol="0">
            <a:spAutoFit/>
          </a:bodyPr>
          <a:lstStyle/>
          <a:p>
            <a:pPr algn="ctr"/>
            <a:r>
              <a:rPr lang="es-AR" sz="1200" b="1" dirty="0">
                <a:solidFill>
                  <a:srgbClr val="00B0F0"/>
                </a:solidFill>
              </a:rPr>
              <a:t>ROTACION</a:t>
            </a:r>
          </a:p>
          <a:p>
            <a:pPr algn="ctr"/>
            <a:r>
              <a:rPr lang="es-AR" sz="1200" b="1" dirty="0">
                <a:solidFill>
                  <a:srgbClr val="00B0F0"/>
                </a:solidFill>
              </a:rPr>
              <a:t>SIMPLE L</a:t>
            </a:r>
            <a:endParaRPr lang="en-US" sz="1400" b="1" dirty="0" err="1">
              <a:solidFill>
                <a:srgbClr val="00B0F0"/>
              </a:solidFill>
            </a:endParaRPr>
          </a:p>
        </p:txBody>
      </p:sp>
      <p:cxnSp>
        <p:nvCxnSpPr>
          <p:cNvPr id="107" name="Straight Arrow Connector 10"/>
          <p:cNvCxnSpPr/>
          <p:nvPr/>
        </p:nvCxnSpPr>
        <p:spPr>
          <a:xfrm>
            <a:off x="4007953" y="4566397"/>
            <a:ext cx="888274" cy="0"/>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09" name="Oval 7"/>
          <p:cNvSpPr/>
          <p:nvPr/>
        </p:nvSpPr>
        <p:spPr>
          <a:xfrm>
            <a:off x="6782446" y="5469618"/>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endParaRPr lang="es-AR" dirty="0"/>
          </a:p>
        </p:txBody>
      </p:sp>
      <p:cxnSp>
        <p:nvCxnSpPr>
          <p:cNvPr id="110" name="Straight Arrow Connector 14"/>
          <p:cNvCxnSpPr/>
          <p:nvPr/>
        </p:nvCxnSpPr>
        <p:spPr>
          <a:xfrm flipH="1">
            <a:off x="5548992" y="5152388"/>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Oval 35"/>
          <p:cNvSpPr/>
          <p:nvPr/>
        </p:nvSpPr>
        <p:spPr>
          <a:xfrm>
            <a:off x="5625609" y="4699847"/>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112" name="CuadroTexto 111"/>
          <p:cNvSpPr txBox="1"/>
          <p:nvPr/>
        </p:nvSpPr>
        <p:spPr>
          <a:xfrm>
            <a:off x="5465236" y="4427897"/>
            <a:ext cx="664711" cy="276999"/>
          </a:xfrm>
          <a:prstGeom prst="rect">
            <a:avLst/>
          </a:prstGeom>
          <a:noFill/>
          <a:ln>
            <a:noFill/>
          </a:ln>
        </p:spPr>
        <p:txBody>
          <a:bodyPr wrap="square" lIns="0" tIns="0" rIns="0" bIns="0" rtlCol="0">
            <a:spAutoFit/>
          </a:bodyPr>
          <a:lstStyle/>
          <a:p>
            <a:r>
              <a:rPr lang="es-AR" sz="1600" dirty="0" err="1"/>
              <a:t>fb</a:t>
            </a:r>
            <a:r>
              <a:rPr lang="es-AR" sz="1600" dirty="0"/>
              <a:t>: </a:t>
            </a:r>
            <a:r>
              <a:rPr lang="es-AR" b="1" dirty="0">
                <a:solidFill>
                  <a:srgbClr val="00B050"/>
                </a:solidFill>
              </a:rPr>
              <a:t>0</a:t>
            </a:r>
            <a:endParaRPr lang="en-US" b="1" dirty="0" err="1">
              <a:solidFill>
                <a:srgbClr val="00B050"/>
              </a:solidFill>
            </a:endParaRPr>
          </a:p>
        </p:txBody>
      </p:sp>
      <p:sp>
        <p:nvSpPr>
          <p:cNvPr id="113" name="Oval 7"/>
          <p:cNvSpPr/>
          <p:nvPr/>
        </p:nvSpPr>
        <p:spPr>
          <a:xfrm>
            <a:off x="6213327" y="4025703"/>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114" name="Straight Arrow Connector 20"/>
          <p:cNvCxnSpPr/>
          <p:nvPr/>
        </p:nvCxnSpPr>
        <p:spPr>
          <a:xfrm>
            <a:off x="6649736" y="4494825"/>
            <a:ext cx="231418" cy="2565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8"/>
          <p:cNvCxnSpPr/>
          <p:nvPr/>
        </p:nvCxnSpPr>
        <p:spPr>
          <a:xfrm flipV="1">
            <a:off x="7014937" y="5183864"/>
            <a:ext cx="8998" cy="32229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116" name="Oval 9"/>
          <p:cNvSpPr/>
          <p:nvPr/>
        </p:nvSpPr>
        <p:spPr>
          <a:xfrm>
            <a:off x="6042356" y="5448164"/>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Ai</a:t>
            </a:r>
            <a:endParaRPr lang="es-AR" sz="1600" b="1" dirty="0"/>
          </a:p>
        </p:txBody>
      </p:sp>
      <p:cxnSp>
        <p:nvCxnSpPr>
          <p:cNvPr id="117" name="Straight Arrow Connector 18"/>
          <p:cNvCxnSpPr/>
          <p:nvPr/>
        </p:nvCxnSpPr>
        <p:spPr>
          <a:xfrm flipH="1">
            <a:off x="6032745" y="4501378"/>
            <a:ext cx="256568" cy="2393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Oval 7"/>
          <p:cNvSpPr/>
          <p:nvPr/>
        </p:nvSpPr>
        <p:spPr>
          <a:xfrm>
            <a:off x="6735364" y="4715841"/>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119" name="Straight Arrow Connector 20"/>
          <p:cNvCxnSpPr/>
          <p:nvPr/>
        </p:nvCxnSpPr>
        <p:spPr>
          <a:xfrm>
            <a:off x="6039250" y="5161664"/>
            <a:ext cx="231695" cy="28650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20" name="Oval 4"/>
          <p:cNvSpPr/>
          <p:nvPr/>
        </p:nvSpPr>
        <p:spPr>
          <a:xfrm>
            <a:off x="5186726" y="5438995"/>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Ci</a:t>
            </a:r>
            <a:endParaRPr lang="es-AR" sz="1600" b="1" dirty="0"/>
          </a:p>
        </p:txBody>
      </p:sp>
      <p:sp>
        <p:nvSpPr>
          <p:cNvPr id="121" name="CuadroTexto 120"/>
          <p:cNvSpPr txBox="1"/>
          <p:nvPr/>
        </p:nvSpPr>
        <p:spPr>
          <a:xfrm>
            <a:off x="7247859" y="5527778"/>
            <a:ext cx="860678" cy="369332"/>
          </a:xfrm>
          <a:prstGeom prst="rect">
            <a:avLst/>
          </a:prstGeom>
          <a:noFill/>
          <a:ln>
            <a:noFill/>
          </a:ln>
        </p:spPr>
        <p:txBody>
          <a:bodyPr wrap="square" lIns="0" tIns="0" rIns="0" bIns="0" rtlCol="0">
            <a:spAutoFit/>
          </a:bodyPr>
          <a:lstStyle/>
          <a:p>
            <a:pPr algn="ctr"/>
            <a:r>
              <a:rPr lang="es-AR" sz="1200" b="1" dirty="0">
                <a:solidFill>
                  <a:srgbClr val="00B050"/>
                </a:solidFill>
              </a:rPr>
              <a:t>Nodo insertado</a:t>
            </a:r>
            <a:endParaRPr lang="en-US" sz="1200" b="1" dirty="0" err="1">
              <a:solidFill>
                <a:srgbClr val="00B050"/>
              </a:solidFill>
            </a:endParaRPr>
          </a:p>
        </p:txBody>
      </p:sp>
      <p:sp>
        <p:nvSpPr>
          <p:cNvPr id="136" name="CuadroTexto 135"/>
          <p:cNvSpPr txBox="1"/>
          <p:nvPr/>
        </p:nvSpPr>
        <p:spPr>
          <a:xfrm>
            <a:off x="5797591" y="3894855"/>
            <a:ext cx="664711" cy="307777"/>
          </a:xfrm>
          <a:prstGeom prst="rect">
            <a:avLst/>
          </a:prstGeom>
          <a:noFill/>
          <a:ln>
            <a:noFill/>
          </a:ln>
        </p:spPr>
        <p:txBody>
          <a:bodyPr wrap="square" lIns="0" tIns="0" rIns="0" bIns="0" rtlCol="0">
            <a:spAutoFit/>
          </a:bodyPr>
          <a:lstStyle/>
          <a:p>
            <a:r>
              <a:rPr lang="es-AR" sz="1600" dirty="0" err="1"/>
              <a:t>fb</a:t>
            </a:r>
            <a:r>
              <a:rPr lang="es-AR" sz="1600" dirty="0"/>
              <a:t>: </a:t>
            </a:r>
            <a:r>
              <a:rPr lang="es-AR" sz="2000" b="1" dirty="0">
                <a:solidFill>
                  <a:srgbClr val="00B050"/>
                </a:solidFill>
              </a:rPr>
              <a:t>0</a:t>
            </a:r>
            <a:endParaRPr lang="en-US" sz="2000" b="1" dirty="0" err="1">
              <a:solidFill>
                <a:srgbClr val="00B050"/>
              </a:solidFill>
            </a:endParaRPr>
          </a:p>
        </p:txBody>
      </p:sp>
      <p:sp>
        <p:nvSpPr>
          <p:cNvPr id="137" name="Rounded Rectangle 6"/>
          <p:cNvSpPr/>
          <p:nvPr/>
        </p:nvSpPr>
        <p:spPr>
          <a:xfrm>
            <a:off x="5085486" y="3348564"/>
            <a:ext cx="3373500" cy="3322714"/>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izquierda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75426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37"/>
                                        </p:tgtEl>
                                      </p:cBhvr>
                                    </p:animEffect>
                                    <p:set>
                                      <p:cBhvr>
                                        <p:cTn id="7" dur="1" fill="hold">
                                          <p:stCondLst>
                                            <p:cond delay="499"/>
                                          </p:stCondLst>
                                        </p:cTn>
                                        <p:tgtEl>
                                          <p:spTgt spid="1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3" name="Content Placeholder 2"/>
          <p:cNvSpPr>
            <a:spLocks noGrp="1"/>
          </p:cNvSpPr>
          <p:nvPr>
            <p:ph idx="1"/>
          </p:nvPr>
        </p:nvSpPr>
        <p:spPr/>
        <p:txBody>
          <a:bodyPr/>
          <a:lstStyle/>
          <a:p>
            <a:pPr marL="0" indent="0" algn="just">
              <a:buNone/>
            </a:pPr>
            <a:r>
              <a:rPr lang="en-US" dirty="0"/>
              <a:t>Este BST no </a:t>
            </a:r>
            <a:r>
              <a:rPr lang="en-US" dirty="0" err="1"/>
              <a:t>es</a:t>
            </a:r>
            <a:r>
              <a:rPr lang="en-US" dirty="0"/>
              <a:t> </a:t>
            </a:r>
            <a:r>
              <a:rPr lang="en-US" dirty="0" err="1"/>
              <a:t>completo</a:t>
            </a:r>
            <a:r>
              <a:rPr lang="en-US" dirty="0"/>
              <a:t>, no </a:t>
            </a:r>
            <a:r>
              <a:rPr lang="en-US" dirty="0" err="1"/>
              <a:t>está</a:t>
            </a:r>
            <a:r>
              <a:rPr lang="en-US" dirty="0"/>
              <a:t> </a:t>
            </a:r>
            <a:r>
              <a:rPr lang="en-US" dirty="0" err="1"/>
              <a:t>lleno</a:t>
            </a: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3</a:t>
            </a:fld>
            <a:endParaRPr lang="en-US"/>
          </a:p>
        </p:txBody>
      </p:sp>
      <p:sp>
        <p:nvSpPr>
          <p:cNvPr id="6" name="Oval 5"/>
          <p:cNvSpPr/>
          <p:nvPr/>
        </p:nvSpPr>
        <p:spPr>
          <a:xfrm>
            <a:off x="7525434" y="3542766"/>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844454" y="42341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55</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11" name="Oval 10"/>
          <p:cNvSpPr/>
          <p:nvPr/>
        </p:nvSpPr>
        <p:spPr>
          <a:xfrm>
            <a:off x="6648103" y="307321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6470437" y="493826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7898139" y="3945954"/>
            <a:ext cx="220635" cy="28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6442342" y="4683777"/>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6" idx="0"/>
          </p:cNvCxnSpPr>
          <p:nvPr/>
        </p:nvCxnSpPr>
        <p:spPr>
          <a:xfrm>
            <a:off x="7196743" y="3275687"/>
            <a:ext cx="603011" cy="26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0221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6279" y="36734"/>
            <a:ext cx="8229600" cy="1143000"/>
          </a:xfrm>
        </p:spPr>
        <p:txBody>
          <a:bodyPr/>
          <a:lstStyle/>
          <a:p>
            <a:r>
              <a:rPr lang="en-US" dirty="0"/>
              <a:t>AVL</a:t>
            </a:r>
            <a:endParaRPr lang="es-AR" dirty="0"/>
          </a:p>
        </p:txBody>
      </p:sp>
      <p:sp>
        <p:nvSpPr>
          <p:cNvPr id="5" name="Rectangle 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3" name="Content Placeholder 2"/>
          <p:cNvSpPr>
            <a:spLocks noGrp="1"/>
          </p:cNvSpPr>
          <p:nvPr>
            <p:ph idx="1"/>
          </p:nvPr>
        </p:nvSpPr>
        <p:spPr>
          <a:xfrm>
            <a:off x="457200" y="1205342"/>
            <a:ext cx="8229600" cy="1650105"/>
          </a:xfrm>
        </p:spPr>
        <p:txBody>
          <a:bodyPr>
            <a:normAutofit fontScale="92500" lnSpcReduction="20000"/>
          </a:bodyPr>
          <a:lstStyle/>
          <a:p>
            <a:pPr algn="just"/>
            <a:r>
              <a:rPr lang="en-US" b="1" dirty="0" err="1"/>
              <a:t>Caso</a:t>
            </a:r>
            <a:r>
              <a:rPr lang="en-US" b="1" dirty="0"/>
              <a:t> </a:t>
            </a:r>
            <a:r>
              <a:rPr lang="en-US" dirty="0"/>
              <a:t>B</a:t>
            </a:r>
            <a:r>
              <a:rPr lang="en-US" b="1" dirty="0"/>
              <a:t>  (</a:t>
            </a:r>
            <a:r>
              <a:rPr lang="en-US" b="1" dirty="0" err="1"/>
              <a:t>insertar</a:t>
            </a:r>
            <a:r>
              <a:rPr lang="en-US" b="1" dirty="0"/>
              <a:t> a </a:t>
            </a:r>
            <a:r>
              <a:rPr lang="en-US" b="1" dirty="0" err="1"/>
              <a:t>derecha</a:t>
            </a:r>
            <a:r>
              <a:rPr lang="en-US" b="1" dirty="0"/>
              <a:t> de un </a:t>
            </a:r>
            <a:r>
              <a:rPr lang="en-US" b="1" dirty="0" err="1"/>
              <a:t>nodo</a:t>
            </a:r>
            <a:r>
              <a:rPr lang="en-US" b="1" dirty="0"/>
              <a:t> con fb -1) </a:t>
            </a:r>
            <a:r>
              <a:rPr lang="en-US" b="1" dirty="0" err="1"/>
              <a:t>tiene</a:t>
            </a:r>
            <a:r>
              <a:rPr lang="en-US" b="1" dirty="0"/>
              <a:t> dos </a:t>
            </a:r>
            <a:r>
              <a:rPr lang="en-US" b="1" dirty="0" err="1"/>
              <a:t>subcasos</a:t>
            </a:r>
            <a:r>
              <a:rPr lang="en-US" b="1" dirty="0"/>
              <a:t>.</a:t>
            </a:r>
          </a:p>
          <a:p>
            <a:pPr lvl="1" algn="just"/>
            <a:r>
              <a:rPr lang="en-US" b="1" dirty="0" err="1"/>
              <a:t>Caso</a:t>
            </a:r>
            <a:r>
              <a:rPr lang="en-US" b="1" dirty="0"/>
              <a:t> </a:t>
            </a:r>
            <a:r>
              <a:rPr lang="en-US" b="1" dirty="0">
                <a:solidFill>
                  <a:srgbClr val="FF0000"/>
                </a:solidFill>
              </a:rPr>
              <a:t>B2</a:t>
            </a:r>
            <a:r>
              <a:rPr lang="en-US" b="1" dirty="0"/>
              <a:t>- </a:t>
            </a:r>
            <a:r>
              <a:rPr lang="en-US" b="1" dirty="0" err="1"/>
              <a:t>Rotación</a:t>
            </a:r>
            <a:r>
              <a:rPr lang="en-US" b="1" dirty="0"/>
              <a:t> </a:t>
            </a:r>
            <a:r>
              <a:rPr lang="en-US" b="1" dirty="0" err="1"/>
              <a:t>doble</a:t>
            </a:r>
            <a:r>
              <a:rPr lang="en-US" b="1" dirty="0"/>
              <a:t> </a:t>
            </a:r>
            <a:r>
              <a:rPr lang="en-US" b="1" dirty="0" err="1"/>
              <a:t>derecha</a:t>
            </a:r>
            <a:r>
              <a:rPr lang="en-US" b="1" dirty="0"/>
              <a:t> a </a:t>
            </a:r>
            <a:r>
              <a:rPr lang="en-US" b="1" dirty="0" err="1"/>
              <a:t>izquierda</a:t>
            </a:r>
            <a:r>
              <a:rPr lang="en-US" b="1" dirty="0"/>
              <a:t> (RL):</a:t>
            </a:r>
            <a:r>
              <a:rPr lang="en-US" dirty="0"/>
              <a:t> </a:t>
            </a:r>
            <a:r>
              <a:rPr lang="en-US" dirty="0" err="1"/>
              <a:t>cuando</a:t>
            </a:r>
            <a:r>
              <a:rPr lang="en-US" dirty="0"/>
              <a:t> se </a:t>
            </a:r>
            <a:r>
              <a:rPr lang="en-US" dirty="0" err="1"/>
              <a:t>inserta</a:t>
            </a:r>
            <a:r>
              <a:rPr lang="en-US" dirty="0"/>
              <a:t> </a:t>
            </a:r>
            <a:r>
              <a:rPr lang="en-US" dirty="0" err="1"/>
              <a:t>respecto</a:t>
            </a:r>
            <a:r>
              <a:rPr lang="en-US" dirty="0"/>
              <a:t> del </a:t>
            </a:r>
            <a:r>
              <a:rPr lang="en-US" dirty="0" err="1"/>
              <a:t>hijo</a:t>
            </a:r>
            <a:r>
              <a:rPr lang="en-US" dirty="0"/>
              <a:t> derecho del </a:t>
            </a:r>
            <a:r>
              <a:rPr lang="en-US" dirty="0" err="1"/>
              <a:t>nodo</a:t>
            </a:r>
            <a:r>
              <a:rPr lang="en-US" dirty="0"/>
              <a:t> con factor de balance -1, </a:t>
            </a:r>
            <a:r>
              <a:rPr lang="en-US" dirty="0" err="1"/>
              <a:t>en</a:t>
            </a:r>
            <a:r>
              <a:rPr lang="en-US" dirty="0"/>
              <a:t> el </a:t>
            </a:r>
            <a:r>
              <a:rPr lang="en-US" dirty="0" err="1"/>
              <a:t>subárbol</a:t>
            </a:r>
            <a:r>
              <a:rPr lang="en-US" dirty="0"/>
              <a:t> </a:t>
            </a:r>
            <a:r>
              <a:rPr lang="en-US" dirty="0" err="1"/>
              <a:t>izquierdo</a:t>
            </a:r>
            <a:r>
              <a:rPr lang="en-US" dirty="0"/>
              <a:t> </a:t>
            </a:r>
          </a:p>
          <a:p>
            <a:endParaRPr lang="es-AR" dirty="0"/>
          </a:p>
        </p:txBody>
      </p:sp>
      <p:sp>
        <p:nvSpPr>
          <p:cNvPr id="36" name="CuadroTexto 35"/>
          <p:cNvSpPr txBox="1"/>
          <p:nvPr/>
        </p:nvSpPr>
        <p:spPr>
          <a:xfrm>
            <a:off x="226652" y="3126292"/>
            <a:ext cx="1417509" cy="492443"/>
          </a:xfrm>
          <a:prstGeom prst="rect">
            <a:avLst/>
          </a:prstGeom>
          <a:noFill/>
          <a:ln>
            <a:solidFill>
              <a:schemeClr val="bg2"/>
            </a:solidFill>
          </a:ln>
        </p:spPr>
        <p:txBody>
          <a:bodyPr wrap="square" lIns="0" tIns="0" rIns="0" bIns="0" rtlCol="0">
            <a:spAutoFit/>
          </a:bodyPr>
          <a:lstStyle/>
          <a:p>
            <a:r>
              <a:rPr lang="es-AR" sz="1600" i="1" dirty="0">
                <a:solidFill>
                  <a:srgbClr val="FF0000"/>
                </a:solidFill>
              </a:rPr>
              <a:t>Este es el nodo que tenia </a:t>
            </a:r>
            <a:r>
              <a:rPr lang="es-AR" sz="1600" b="1" i="1" dirty="0" err="1">
                <a:solidFill>
                  <a:srgbClr val="FF0000"/>
                </a:solidFill>
              </a:rPr>
              <a:t>fb</a:t>
            </a:r>
            <a:r>
              <a:rPr lang="es-AR" sz="1600" b="1" i="1" dirty="0">
                <a:solidFill>
                  <a:srgbClr val="FF0000"/>
                </a:solidFill>
              </a:rPr>
              <a:t>= -1</a:t>
            </a:r>
            <a:endParaRPr lang="en-US" b="1" i="1" dirty="0" err="1">
              <a:solidFill>
                <a:srgbClr val="FF0000"/>
              </a:solidFill>
            </a:endParaRPr>
          </a:p>
        </p:txBody>
      </p:sp>
      <p:cxnSp>
        <p:nvCxnSpPr>
          <p:cNvPr id="9" name="Conector recto de flecha 8"/>
          <p:cNvCxnSpPr/>
          <p:nvPr/>
        </p:nvCxnSpPr>
        <p:spPr>
          <a:xfrm>
            <a:off x="838743" y="3639891"/>
            <a:ext cx="97696" cy="177262"/>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9" name="Slide Number Placeholder 3"/>
          <p:cNvSpPr>
            <a:spLocks noGrp="1"/>
          </p:cNvSpPr>
          <p:nvPr>
            <p:ph type="sldNum" sz="quarter" idx="12"/>
          </p:nvPr>
        </p:nvSpPr>
        <p:spPr>
          <a:xfrm>
            <a:off x="8164879" y="6405444"/>
            <a:ext cx="762000"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1200" cap="none" spc="0" normalizeH="0" baseline="0" noProof="0" dirty="0">
              <a:ln>
                <a:noFill/>
              </a:ln>
              <a:solidFill>
                <a:prstClr val="black"/>
              </a:solidFill>
              <a:effectLst/>
              <a:uLnTx/>
              <a:uFillTx/>
              <a:latin typeface="Palatino Linotype" panose="02040502050505030304"/>
              <a:ea typeface="+mn-ea"/>
              <a:cs typeface="+mn-cs"/>
            </a:endParaRPr>
          </a:p>
        </p:txBody>
      </p:sp>
      <p:cxnSp>
        <p:nvCxnSpPr>
          <p:cNvPr id="59" name="Straight Arrow Connector 14"/>
          <p:cNvCxnSpPr/>
          <p:nvPr/>
        </p:nvCxnSpPr>
        <p:spPr>
          <a:xfrm flipH="1">
            <a:off x="736728" y="4338303"/>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Oval 35"/>
          <p:cNvSpPr/>
          <p:nvPr/>
        </p:nvSpPr>
        <p:spPr>
          <a:xfrm>
            <a:off x="813345" y="3885762"/>
            <a:ext cx="531844" cy="468023"/>
          </a:xfrm>
          <a:prstGeom prst="ellipse">
            <a:avLst/>
          </a:prstGeom>
          <a:ln w="28575">
            <a:solidFill>
              <a:schemeClr val="accent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61" name="CuadroTexto 60"/>
          <p:cNvSpPr txBox="1"/>
          <p:nvPr/>
        </p:nvSpPr>
        <p:spPr>
          <a:xfrm>
            <a:off x="1792895" y="4353785"/>
            <a:ext cx="541778" cy="307777"/>
          </a:xfrm>
          <a:prstGeom prst="rect">
            <a:avLst/>
          </a:prstGeom>
          <a:noFill/>
          <a:ln>
            <a:noFill/>
          </a:ln>
        </p:spPr>
        <p:txBody>
          <a:bodyPr wrap="square" lIns="0" tIns="0" rIns="0" bIns="0" rtlCol="0">
            <a:spAutoFit/>
          </a:bodyPr>
          <a:lstStyle/>
          <a:p>
            <a:r>
              <a:rPr lang="es-AR" sz="1600" dirty="0"/>
              <a:t> </a:t>
            </a:r>
            <a:r>
              <a:rPr lang="es-AR" sz="2000" b="1" dirty="0">
                <a:solidFill>
                  <a:srgbClr val="00B050"/>
                </a:solidFill>
              </a:rPr>
              <a:t>1</a:t>
            </a:r>
            <a:endParaRPr lang="en-US" sz="2000" b="1" dirty="0" err="1">
              <a:solidFill>
                <a:srgbClr val="00B050"/>
              </a:solidFill>
            </a:endParaRPr>
          </a:p>
        </p:txBody>
      </p:sp>
      <p:sp>
        <p:nvSpPr>
          <p:cNvPr id="62" name="CuadroTexto 61"/>
          <p:cNvSpPr txBox="1"/>
          <p:nvPr/>
        </p:nvSpPr>
        <p:spPr>
          <a:xfrm>
            <a:off x="1366583" y="3695372"/>
            <a:ext cx="608999" cy="369332"/>
          </a:xfrm>
          <a:prstGeom prst="rect">
            <a:avLst/>
          </a:prstGeom>
          <a:noFill/>
          <a:ln>
            <a:noFill/>
          </a:ln>
        </p:spPr>
        <p:txBody>
          <a:bodyPr wrap="square" lIns="0" tIns="0" rIns="0" bIns="0" rtlCol="0">
            <a:spAutoFit/>
          </a:bodyPr>
          <a:lstStyle/>
          <a:p>
            <a:r>
              <a:rPr lang="es-AR" sz="1600" dirty="0"/>
              <a:t> </a:t>
            </a:r>
            <a:r>
              <a:rPr lang="es-AR" sz="2400" b="1" dirty="0">
                <a:solidFill>
                  <a:srgbClr val="FF0000"/>
                </a:solidFill>
              </a:rPr>
              <a:t>-2</a:t>
            </a:r>
            <a:endParaRPr lang="en-US" sz="2400" b="1" dirty="0" err="1">
              <a:solidFill>
                <a:srgbClr val="FF0000"/>
              </a:solidFill>
            </a:endParaRPr>
          </a:p>
        </p:txBody>
      </p:sp>
      <p:sp>
        <p:nvSpPr>
          <p:cNvPr id="63" name="Oval 7"/>
          <p:cNvSpPr/>
          <p:nvPr/>
        </p:nvSpPr>
        <p:spPr>
          <a:xfrm>
            <a:off x="1328443" y="4595197"/>
            <a:ext cx="531844" cy="468023"/>
          </a:xfrm>
          <a:prstGeom prst="ellipse">
            <a:avLst/>
          </a:prstGeom>
          <a:ln w="28575">
            <a:solidFill>
              <a:srgbClr val="00B0F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64" name="Straight Arrow Connector 20"/>
          <p:cNvCxnSpPr/>
          <p:nvPr/>
        </p:nvCxnSpPr>
        <p:spPr>
          <a:xfrm>
            <a:off x="1251118" y="4318045"/>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Oval 9"/>
          <p:cNvSpPr/>
          <p:nvPr/>
        </p:nvSpPr>
        <p:spPr>
          <a:xfrm>
            <a:off x="950692" y="545061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B</a:t>
            </a:r>
          </a:p>
        </p:txBody>
      </p:sp>
      <p:cxnSp>
        <p:nvCxnSpPr>
          <p:cNvPr id="67" name="Straight Arrow Connector 18"/>
          <p:cNvCxnSpPr/>
          <p:nvPr/>
        </p:nvCxnSpPr>
        <p:spPr>
          <a:xfrm flipH="1">
            <a:off x="1300859" y="5098269"/>
            <a:ext cx="146981" cy="31622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8" name="Oval 7"/>
          <p:cNvSpPr/>
          <p:nvPr/>
        </p:nvSpPr>
        <p:spPr>
          <a:xfrm>
            <a:off x="1754476" y="5443265"/>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69" name="Straight Arrow Connector 20"/>
          <p:cNvCxnSpPr/>
          <p:nvPr/>
        </p:nvCxnSpPr>
        <p:spPr>
          <a:xfrm>
            <a:off x="1779926" y="5096686"/>
            <a:ext cx="160117" cy="312033"/>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70" name="Oval 4"/>
          <p:cNvSpPr/>
          <p:nvPr/>
        </p:nvSpPr>
        <p:spPr>
          <a:xfrm>
            <a:off x="374462" y="4624910"/>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
        <p:nvSpPr>
          <p:cNvPr id="41" name="Oval 7"/>
          <p:cNvSpPr/>
          <p:nvPr/>
        </p:nvSpPr>
        <p:spPr>
          <a:xfrm>
            <a:off x="620286" y="6274904"/>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Bi</a:t>
            </a:r>
            <a:endParaRPr lang="es-AR" sz="1600" b="1" dirty="0"/>
          </a:p>
        </p:txBody>
      </p:sp>
      <p:cxnSp>
        <p:nvCxnSpPr>
          <p:cNvPr id="42" name="Straight Arrow Connector 18"/>
          <p:cNvCxnSpPr>
            <a:stCxn id="41" idx="0"/>
          </p:cNvCxnSpPr>
          <p:nvPr/>
        </p:nvCxnSpPr>
        <p:spPr>
          <a:xfrm flipV="1">
            <a:off x="886208" y="5886674"/>
            <a:ext cx="224035" cy="388230"/>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14"/>
          <p:cNvCxnSpPr/>
          <p:nvPr/>
        </p:nvCxnSpPr>
        <p:spPr>
          <a:xfrm flipH="1">
            <a:off x="3386701" y="4385674"/>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Oval 35"/>
          <p:cNvSpPr/>
          <p:nvPr/>
        </p:nvSpPr>
        <p:spPr>
          <a:xfrm>
            <a:off x="3463318" y="3933133"/>
            <a:ext cx="531844" cy="468023"/>
          </a:xfrm>
          <a:prstGeom prst="ellipse">
            <a:avLst/>
          </a:prstGeom>
          <a:ln w="28575">
            <a:solidFill>
              <a:srgbClr val="FF000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72" name="CuadroTexto 71"/>
          <p:cNvSpPr txBox="1"/>
          <p:nvPr/>
        </p:nvSpPr>
        <p:spPr>
          <a:xfrm>
            <a:off x="4442868" y="4401156"/>
            <a:ext cx="541778" cy="307777"/>
          </a:xfrm>
          <a:prstGeom prst="rect">
            <a:avLst/>
          </a:prstGeom>
          <a:noFill/>
          <a:ln>
            <a:noFill/>
          </a:ln>
        </p:spPr>
        <p:txBody>
          <a:bodyPr wrap="square" lIns="0" tIns="0" rIns="0" bIns="0" rtlCol="0">
            <a:spAutoFit/>
          </a:bodyPr>
          <a:lstStyle/>
          <a:p>
            <a:r>
              <a:rPr lang="es-AR" sz="1600" dirty="0"/>
              <a:t> -</a:t>
            </a:r>
            <a:r>
              <a:rPr lang="es-AR" sz="2000" b="1" dirty="0">
                <a:solidFill>
                  <a:srgbClr val="00B050"/>
                </a:solidFill>
              </a:rPr>
              <a:t>1</a:t>
            </a:r>
            <a:endParaRPr lang="en-US" sz="2000" b="1" dirty="0" err="1">
              <a:solidFill>
                <a:srgbClr val="00B050"/>
              </a:solidFill>
            </a:endParaRPr>
          </a:p>
        </p:txBody>
      </p:sp>
      <p:sp>
        <p:nvSpPr>
          <p:cNvPr id="73" name="CuadroTexto 72"/>
          <p:cNvSpPr txBox="1"/>
          <p:nvPr/>
        </p:nvSpPr>
        <p:spPr>
          <a:xfrm>
            <a:off x="4016556" y="3742743"/>
            <a:ext cx="608999" cy="369332"/>
          </a:xfrm>
          <a:prstGeom prst="rect">
            <a:avLst/>
          </a:prstGeom>
          <a:noFill/>
          <a:ln>
            <a:noFill/>
          </a:ln>
        </p:spPr>
        <p:txBody>
          <a:bodyPr wrap="square" lIns="0" tIns="0" rIns="0" bIns="0" rtlCol="0">
            <a:spAutoFit/>
          </a:bodyPr>
          <a:lstStyle/>
          <a:p>
            <a:r>
              <a:rPr lang="es-AR" sz="1600" dirty="0"/>
              <a:t> </a:t>
            </a:r>
            <a:r>
              <a:rPr lang="es-AR" sz="2400" b="1" dirty="0">
                <a:solidFill>
                  <a:srgbClr val="FF0000"/>
                </a:solidFill>
              </a:rPr>
              <a:t>-2</a:t>
            </a:r>
            <a:endParaRPr lang="en-US" sz="2400" b="1" dirty="0" err="1">
              <a:solidFill>
                <a:srgbClr val="FF0000"/>
              </a:solidFill>
            </a:endParaRPr>
          </a:p>
        </p:txBody>
      </p:sp>
      <p:sp>
        <p:nvSpPr>
          <p:cNvPr id="74" name="Oval 7"/>
          <p:cNvSpPr/>
          <p:nvPr/>
        </p:nvSpPr>
        <p:spPr>
          <a:xfrm>
            <a:off x="4364824" y="5498290"/>
            <a:ext cx="531844" cy="468023"/>
          </a:xfrm>
          <a:prstGeom prst="ellipse">
            <a:avLst/>
          </a:prstGeom>
          <a:ln w="28575">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75" name="Straight Arrow Connector 20"/>
          <p:cNvCxnSpPr/>
          <p:nvPr/>
        </p:nvCxnSpPr>
        <p:spPr>
          <a:xfrm>
            <a:off x="3897048" y="4378125"/>
            <a:ext cx="212683" cy="315544"/>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76" name="Oval 9"/>
          <p:cNvSpPr/>
          <p:nvPr/>
        </p:nvSpPr>
        <p:spPr>
          <a:xfrm>
            <a:off x="3970011" y="4651672"/>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B</a:t>
            </a:r>
          </a:p>
        </p:txBody>
      </p:sp>
      <p:cxnSp>
        <p:nvCxnSpPr>
          <p:cNvPr id="77" name="Straight Arrow Connector 18"/>
          <p:cNvCxnSpPr/>
          <p:nvPr/>
        </p:nvCxnSpPr>
        <p:spPr>
          <a:xfrm>
            <a:off x="4312932" y="5144820"/>
            <a:ext cx="183034" cy="31578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8" name="Oval 7"/>
          <p:cNvSpPr/>
          <p:nvPr/>
        </p:nvSpPr>
        <p:spPr>
          <a:xfrm>
            <a:off x="4630746" y="6315195"/>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79" name="Straight Arrow Connector 20"/>
          <p:cNvCxnSpPr/>
          <p:nvPr/>
        </p:nvCxnSpPr>
        <p:spPr>
          <a:xfrm>
            <a:off x="4693551" y="5973302"/>
            <a:ext cx="160117" cy="312033"/>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80" name="Oval 4"/>
          <p:cNvSpPr/>
          <p:nvPr/>
        </p:nvSpPr>
        <p:spPr>
          <a:xfrm>
            <a:off x="3024435" y="4672281"/>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
        <p:nvSpPr>
          <p:cNvPr id="81" name="Oval 7"/>
          <p:cNvSpPr/>
          <p:nvPr/>
        </p:nvSpPr>
        <p:spPr>
          <a:xfrm>
            <a:off x="3563827" y="5495326"/>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a:t>h</a:t>
            </a:r>
            <a:r>
              <a:rPr lang="es-AR" b="1"/>
              <a:t>Bi</a:t>
            </a:r>
            <a:endParaRPr lang="es-AR" dirty="0"/>
          </a:p>
        </p:txBody>
      </p:sp>
      <p:cxnSp>
        <p:nvCxnSpPr>
          <p:cNvPr id="82" name="Straight Arrow Connector 18"/>
          <p:cNvCxnSpPr>
            <a:stCxn id="81" idx="0"/>
          </p:cNvCxnSpPr>
          <p:nvPr/>
        </p:nvCxnSpPr>
        <p:spPr>
          <a:xfrm flipV="1">
            <a:off x="3829749" y="5120588"/>
            <a:ext cx="261605" cy="374738"/>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83" name="CuadroTexto 82"/>
          <p:cNvSpPr txBox="1"/>
          <p:nvPr/>
        </p:nvSpPr>
        <p:spPr>
          <a:xfrm>
            <a:off x="4681372" y="5255308"/>
            <a:ext cx="541778" cy="307777"/>
          </a:xfrm>
          <a:prstGeom prst="rect">
            <a:avLst/>
          </a:prstGeom>
          <a:noFill/>
          <a:ln>
            <a:noFill/>
          </a:ln>
        </p:spPr>
        <p:txBody>
          <a:bodyPr wrap="square" lIns="0" tIns="0" rIns="0" bIns="0" rtlCol="0">
            <a:spAutoFit/>
          </a:bodyPr>
          <a:lstStyle/>
          <a:p>
            <a:r>
              <a:rPr lang="es-AR" sz="1600" dirty="0"/>
              <a:t> -</a:t>
            </a:r>
            <a:r>
              <a:rPr lang="es-AR" sz="2000" b="1" dirty="0">
                <a:solidFill>
                  <a:srgbClr val="00B050"/>
                </a:solidFill>
              </a:rPr>
              <a:t>1</a:t>
            </a:r>
            <a:endParaRPr lang="en-US" sz="2000" b="1" dirty="0" err="1">
              <a:solidFill>
                <a:srgbClr val="00B050"/>
              </a:solidFill>
            </a:endParaRPr>
          </a:p>
        </p:txBody>
      </p:sp>
      <p:sp>
        <p:nvSpPr>
          <p:cNvPr id="84" name="CuadroTexto 83"/>
          <p:cNvSpPr txBox="1"/>
          <p:nvPr/>
        </p:nvSpPr>
        <p:spPr>
          <a:xfrm>
            <a:off x="3005699" y="3278876"/>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R con pivote en A</a:t>
            </a:r>
            <a:endParaRPr lang="en-US" sz="1400" b="1" dirty="0" err="1">
              <a:solidFill>
                <a:srgbClr val="0070C0"/>
              </a:solidFill>
            </a:endParaRPr>
          </a:p>
        </p:txBody>
      </p:sp>
      <p:sp>
        <p:nvSpPr>
          <p:cNvPr id="85" name="Flecha curvada hacia abajo 84"/>
          <p:cNvSpPr/>
          <p:nvPr/>
        </p:nvSpPr>
        <p:spPr>
          <a:xfrm>
            <a:off x="1477500" y="5194499"/>
            <a:ext cx="333321" cy="243041"/>
          </a:xfrm>
          <a:prstGeom prst="curvedDownArrow">
            <a:avLst/>
          </a:prstGeom>
          <a:solidFill>
            <a:srgbClr val="FFFF99"/>
          </a:solidFill>
          <a:ln>
            <a:solidFill>
              <a:srgbClr val="FFC0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cxnSp>
        <p:nvCxnSpPr>
          <p:cNvPr id="86" name="Straight Arrow Connector 14"/>
          <p:cNvCxnSpPr/>
          <p:nvPr/>
        </p:nvCxnSpPr>
        <p:spPr>
          <a:xfrm flipH="1">
            <a:off x="6360677" y="5156658"/>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7" name="Oval 35"/>
          <p:cNvSpPr/>
          <p:nvPr/>
        </p:nvSpPr>
        <p:spPr>
          <a:xfrm>
            <a:off x="6437294" y="4704117"/>
            <a:ext cx="531844" cy="468023"/>
          </a:xfrm>
          <a:prstGeom prst="ellipse">
            <a:avLst/>
          </a:prstGeom>
          <a:ln w="28575">
            <a:solidFill>
              <a:schemeClr val="accent2">
                <a:lumMod val="40000"/>
                <a:lumOff val="6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C</a:t>
            </a:r>
          </a:p>
        </p:txBody>
      </p:sp>
      <p:sp>
        <p:nvSpPr>
          <p:cNvPr id="88" name="CuadroTexto 87"/>
          <p:cNvSpPr txBox="1"/>
          <p:nvPr/>
        </p:nvSpPr>
        <p:spPr>
          <a:xfrm>
            <a:off x="7473072" y="3736731"/>
            <a:ext cx="308121" cy="307777"/>
          </a:xfrm>
          <a:prstGeom prst="rect">
            <a:avLst/>
          </a:prstGeom>
          <a:noFill/>
          <a:ln>
            <a:noFill/>
          </a:ln>
        </p:spPr>
        <p:txBody>
          <a:bodyPr wrap="square" lIns="0" tIns="0" rIns="0" bIns="0" rtlCol="0">
            <a:spAutoFit/>
          </a:bodyPr>
          <a:lstStyle/>
          <a:p>
            <a:r>
              <a:rPr lang="es-AR" sz="2000" b="1" dirty="0">
                <a:solidFill>
                  <a:srgbClr val="00B050"/>
                </a:solidFill>
              </a:rPr>
              <a:t> 0</a:t>
            </a:r>
            <a:endParaRPr lang="en-US" sz="2000" b="1" dirty="0" err="1">
              <a:solidFill>
                <a:srgbClr val="00B050"/>
              </a:solidFill>
            </a:endParaRPr>
          </a:p>
        </p:txBody>
      </p:sp>
      <p:sp>
        <p:nvSpPr>
          <p:cNvPr id="89" name="Oval 7"/>
          <p:cNvSpPr/>
          <p:nvPr/>
        </p:nvSpPr>
        <p:spPr>
          <a:xfrm>
            <a:off x="7656649" y="4663771"/>
            <a:ext cx="497013" cy="468023"/>
          </a:xfrm>
          <a:prstGeom prst="ellipse">
            <a:avLst/>
          </a:prstGeom>
          <a:ln w="28575">
            <a:solidFill>
              <a:schemeClr val="accent3">
                <a:lumMod val="20000"/>
                <a:lumOff val="8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A</a:t>
            </a:r>
          </a:p>
        </p:txBody>
      </p:sp>
      <p:cxnSp>
        <p:nvCxnSpPr>
          <p:cNvPr id="90" name="Straight Arrow Connector 20"/>
          <p:cNvCxnSpPr/>
          <p:nvPr/>
        </p:nvCxnSpPr>
        <p:spPr>
          <a:xfrm flipH="1">
            <a:off x="6743128" y="4359920"/>
            <a:ext cx="317569" cy="323797"/>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91" name="Oval 9"/>
          <p:cNvSpPr/>
          <p:nvPr/>
        </p:nvSpPr>
        <p:spPr>
          <a:xfrm>
            <a:off x="6973171" y="3868766"/>
            <a:ext cx="497013"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B</a:t>
            </a:r>
          </a:p>
        </p:txBody>
      </p:sp>
      <p:cxnSp>
        <p:nvCxnSpPr>
          <p:cNvPr id="92" name="Straight Arrow Connector 18"/>
          <p:cNvCxnSpPr/>
          <p:nvPr/>
        </p:nvCxnSpPr>
        <p:spPr>
          <a:xfrm>
            <a:off x="7427826" y="4349699"/>
            <a:ext cx="359965" cy="276388"/>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93" name="Oval 7"/>
          <p:cNvSpPr/>
          <p:nvPr/>
        </p:nvSpPr>
        <p:spPr>
          <a:xfrm>
            <a:off x="8024990" y="5437540"/>
            <a:ext cx="520899"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baseline="30000" dirty="0" err="1"/>
              <a:t>h</a:t>
            </a:r>
            <a:r>
              <a:rPr lang="es-AR" sz="1600" b="1" dirty="0" err="1"/>
              <a:t>Ad</a:t>
            </a:r>
            <a:endParaRPr lang="es-AR" sz="1600" b="1" dirty="0"/>
          </a:p>
        </p:txBody>
      </p:sp>
      <p:cxnSp>
        <p:nvCxnSpPr>
          <p:cNvPr id="94" name="Straight Arrow Connector 20"/>
          <p:cNvCxnSpPr/>
          <p:nvPr/>
        </p:nvCxnSpPr>
        <p:spPr>
          <a:xfrm>
            <a:off x="7985376" y="5138783"/>
            <a:ext cx="160117" cy="312033"/>
          </a:xfrm>
          <a:prstGeom prst="straightConnector1">
            <a:avLst/>
          </a:prstGeom>
          <a:ln w="9525">
            <a:tailEnd type="triangle"/>
          </a:ln>
        </p:spPr>
        <p:style>
          <a:lnRef idx="1">
            <a:schemeClr val="accent1"/>
          </a:lnRef>
          <a:fillRef idx="0">
            <a:schemeClr val="accent1"/>
          </a:fillRef>
          <a:effectRef idx="0">
            <a:schemeClr val="accent1"/>
          </a:effectRef>
          <a:fontRef idx="minor">
            <a:schemeClr val="tx1"/>
          </a:fontRef>
        </p:style>
      </p:cxnSp>
      <p:sp>
        <p:nvSpPr>
          <p:cNvPr id="95" name="Oval 4"/>
          <p:cNvSpPr/>
          <p:nvPr/>
        </p:nvSpPr>
        <p:spPr>
          <a:xfrm>
            <a:off x="6026934" y="5473540"/>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dirty="0" err="1"/>
              <a:t>h</a:t>
            </a:r>
            <a:r>
              <a:rPr lang="es-AR" b="1" dirty="0" err="1"/>
              <a:t>Ci</a:t>
            </a:r>
            <a:endParaRPr lang="es-AR" b="1" dirty="0"/>
          </a:p>
        </p:txBody>
      </p:sp>
      <p:sp>
        <p:nvSpPr>
          <p:cNvPr id="96" name="Oval 7"/>
          <p:cNvSpPr/>
          <p:nvPr/>
        </p:nvSpPr>
        <p:spPr>
          <a:xfrm>
            <a:off x="6895982" y="5480675"/>
            <a:ext cx="531844" cy="468023"/>
          </a:xfrm>
          <a:prstGeom prst="ellipse">
            <a:avLst/>
          </a:prstGeom>
          <a:solidFill>
            <a:srgbClr val="00B050"/>
          </a:solidFill>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baseline="30000"/>
              <a:t>h</a:t>
            </a:r>
            <a:r>
              <a:rPr lang="es-AR" b="1"/>
              <a:t>Bi</a:t>
            </a:r>
            <a:endParaRPr lang="es-AR" dirty="0"/>
          </a:p>
        </p:txBody>
      </p:sp>
      <p:cxnSp>
        <p:nvCxnSpPr>
          <p:cNvPr id="97" name="Straight Arrow Connector 18"/>
          <p:cNvCxnSpPr>
            <a:stCxn id="96" idx="0"/>
            <a:endCxn id="87" idx="5"/>
          </p:cNvCxnSpPr>
          <p:nvPr/>
        </p:nvCxnSpPr>
        <p:spPr>
          <a:xfrm flipH="1" flipV="1">
            <a:off x="6891251" y="5103600"/>
            <a:ext cx="270653" cy="377075"/>
          </a:xfrm>
          <a:prstGeom prst="straightConnector1">
            <a:avLst/>
          </a:prstGeom>
          <a:ln w="28575">
            <a:prstDash val="dash"/>
            <a:tailEnd type="triangle"/>
          </a:ln>
        </p:spPr>
        <p:style>
          <a:lnRef idx="1">
            <a:schemeClr val="accent1"/>
          </a:lnRef>
          <a:fillRef idx="0">
            <a:schemeClr val="accent1"/>
          </a:fillRef>
          <a:effectRef idx="0">
            <a:schemeClr val="accent1"/>
          </a:effectRef>
          <a:fontRef idx="minor">
            <a:schemeClr val="tx1"/>
          </a:fontRef>
        </p:style>
      </p:cxnSp>
      <p:sp>
        <p:nvSpPr>
          <p:cNvPr id="98" name="CuadroTexto 97"/>
          <p:cNvSpPr txBox="1"/>
          <p:nvPr/>
        </p:nvSpPr>
        <p:spPr>
          <a:xfrm>
            <a:off x="7973197" y="4420789"/>
            <a:ext cx="506296" cy="307777"/>
          </a:xfrm>
          <a:prstGeom prst="rect">
            <a:avLst/>
          </a:prstGeom>
          <a:noFill/>
          <a:ln>
            <a:noFill/>
          </a:ln>
        </p:spPr>
        <p:txBody>
          <a:bodyPr wrap="square" lIns="0" tIns="0" rIns="0" bIns="0" rtlCol="0">
            <a:spAutoFit/>
          </a:bodyPr>
          <a:lstStyle/>
          <a:p>
            <a:r>
              <a:rPr lang="es-AR" sz="1600" dirty="0"/>
              <a:t> -</a:t>
            </a:r>
            <a:r>
              <a:rPr lang="es-AR" sz="2000" b="1" dirty="0">
                <a:solidFill>
                  <a:srgbClr val="00B050"/>
                </a:solidFill>
              </a:rPr>
              <a:t>1</a:t>
            </a:r>
            <a:endParaRPr lang="en-US" sz="2000" b="1" dirty="0" err="1">
              <a:solidFill>
                <a:srgbClr val="00B050"/>
              </a:solidFill>
            </a:endParaRPr>
          </a:p>
        </p:txBody>
      </p:sp>
      <p:sp>
        <p:nvSpPr>
          <p:cNvPr id="108" name="CuadroTexto 107"/>
          <p:cNvSpPr txBox="1"/>
          <p:nvPr/>
        </p:nvSpPr>
        <p:spPr>
          <a:xfrm>
            <a:off x="6301610" y="4420789"/>
            <a:ext cx="308121" cy="307777"/>
          </a:xfrm>
          <a:prstGeom prst="rect">
            <a:avLst/>
          </a:prstGeom>
          <a:noFill/>
          <a:ln>
            <a:noFill/>
          </a:ln>
        </p:spPr>
        <p:txBody>
          <a:bodyPr wrap="square" lIns="0" tIns="0" rIns="0" bIns="0" rtlCol="0">
            <a:spAutoFit/>
          </a:bodyPr>
          <a:lstStyle/>
          <a:p>
            <a:r>
              <a:rPr lang="es-AR" sz="2000" b="1" dirty="0">
                <a:solidFill>
                  <a:srgbClr val="00B050"/>
                </a:solidFill>
              </a:rPr>
              <a:t> 0</a:t>
            </a:r>
            <a:endParaRPr lang="en-US" sz="2000" b="1" dirty="0" err="1">
              <a:solidFill>
                <a:srgbClr val="00B050"/>
              </a:solidFill>
            </a:endParaRPr>
          </a:p>
        </p:txBody>
      </p:sp>
      <p:sp>
        <p:nvSpPr>
          <p:cNvPr id="122" name="CuadroTexto 121"/>
          <p:cNvSpPr txBox="1"/>
          <p:nvPr/>
        </p:nvSpPr>
        <p:spPr>
          <a:xfrm>
            <a:off x="6480345" y="3275310"/>
            <a:ext cx="1562704" cy="430887"/>
          </a:xfrm>
          <a:prstGeom prst="rect">
            <a:avLst/>
          </a:prstGeom>
          <a:noFill/>
          <a:ln>
            <a:noFill/>
          </a:ln>
        </p:spPr>
        <p:txBody>
          <a:bodyPr wrap="square" lIns="0" tIns="0" rIns="0" bIns="0" rtlCol="0">
            <a:spAutoFit/>
          </a:bodyPr>
          <a:lstStyle/>
          <a:p>
            <a:pPr algn="ctr"/>
            <a:r>
              <a:rPr lang="es-AR" sz="1400" b="1" dirty="0">
                <a:solidFill>
                  <a:srgbClr val="0070C0"/>
                </a:solidFill>
              </a:rPr>
              <a:t>Rotación simple L con pivote en C</a:t>
            </a:r>
            <a:endParaRPr lang="en-US" sz="1400" b="1" dirty="0" err="1">
              <a:solidFill>
                <a:srgbClr val="0070C0"/>
              </a:solidFill>
            </a:endParaRPr>
          </a:p>
        </p:txBody>
      </p:sp>
      <p:sp>
        <p:nvSpPr>
          <p:cNvPr id="123" name="Flecha curvada hacia abajo 122"/>
          <p:cNvSpPr/>
          <p:nvPr/>
        </p:nvSpPr>
        <p:spPr>
          <a:xfrm flipH="1">
            <a:off x="3593355" y="4546016"/>
            <a:ext cx="338392" cy="245301"/>
          </a:xfrm>
          <a:prstGeom prst="curvedDownArrow">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24" name="Rounded Rectangle 13"/>
          <p:cNvSpPr/>
          <p:nvPr/>
        </p:nvSpPr>
        <p:spPr>
          <a:xfrm>
            <a:off x="2600860" y="3060320"/>
            <a:ext cx="2924496" cy="375561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Primera rotación hacia la </a:t>
            </a:r>
            <a:r>
              <a:rPr lang="es-AR" b="1" dirty="0">
                <a:solidFill>
                  <a:prstClr val="black"/>
                </a:solidFill>
                <a:latin typeface="Palatino Linotype" panose="02040502050505030304"/>
              </a:rPr>
              <a:t>d</a:t>
            </a:r>
            <a:r>
              <a:rPr kumimoji="0" lang="es-AR" sz="1800" b="1" i="0" u="none" strike="noStrike" kern="1200" cap="none" spc="0" normalizeH="0" baseline="0" noProof="0" dirty="0" err="1">
                <a:ln>
                  <a:noFill/>
                </a:ln>
                <a:solidFill>
                  <a:prstClr val="black"/>
                </a:solidFill>
                <a:effectLst/>
                <a:uLnTx/>
                <a:uFillTx/>
                <a:latin typeface="Palatino Linotype" panose="02040502050505030304"/>
                <a:ea typeface="+mn-ea"/>
                <a:cs typeface="+mn-cs"/>
              </a:rPr>
              <a:t>erecha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hijo del nodo desbalanceado (del lado de la inserción), en nuestro caso “A”</a:t>
            </a:r>
          </a:p>
        </p:txBody>
      </p:sp>
      <p:sp>
        <p:nvSpPr>
          <p:cNvPr id="125" name="Rounded Rectangle 14"/>
          <p:cNvSpPr/>
          <p:nvPr/>
        </p:nvSpPr>
        <p:spPr>
          <a:xfrm>
            <a:off x="5741483" y="3086313"/>
            <a:ext cx="3102873" cy="377168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Segunda rotación hacia la </a:t>
            </a:r>
            <a:r>
              <a:rPr kumimoji="0" lang="es-AR" sz="1800" b="1" i="0" u="none" strike="noStrike" kern="1200" cap="none" spc="0" normalizeH="0" baseline="0" noProof="0" dirty="0">
                <a:ln>
                  <a:noFill/>
                </a:ln>
                <a:solidFill>
                  <a:prstClr val="black"/>
                </a:solidFill>
                <a:effectLst/>
                <a:uLnTx/>
                <a:uFillTx/>
                <a:latin typeface="Palatino Linotype" panose="02040502050505030304"/>
                <a:ea typeface="+mn-ea"/>
                <a:cs typeface="+mn-cs"/>
              </a:rPr>
              <a:t>izquierda</a:t>
            </a:r>
            <a:r>
              <a:rPr kumimoji="0" lang="es-AR" sz="1800" b="0" i="0" u="none" strike="noStrike" kern="1200" cap="none" spc="0" normalizeH="0" baseline="0" noProof="0" dirty="0">
                <a:ln>
                  <a:noFill/>
                </a:ln>
                <a:solidFill>
                  <a:prstClr val="black"/>
                </a:solidFill>
                <a:effectLst/>
                <a:uLnTx/>
                <a:uFillTx/>
                <a:latin typeface="Palatino Linotype" panose="02040502050505030304"/>
                <a:ea typeface="+mn-ea"/>
                <a:cs typeface="+mn-cs"/>
              </a:rPr>
              <a:t> con pivote en el nodo más joven inicialmente desbalanceado con -2, o sea “C”</a:t>
            </a:r>
          </a:p>
        </p:txBody>
      </p:sp>
    </p:spTree>
    <p:extLst>
      <p:ext uri="{BB962C8B-B14F-4D97-AF65-F5344CB8AC3E}">
        <p14:creationId xmlns:p14="http://schemas.microsoft.com/office/powerpoint/2010/main" val="977042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xit" presetSubtype="21" fill="hold" grpId="0" nodeType="clickEffect">
                                  <p:stCondLst>
                                    <p:cond delay="0"/>
                                  </p:stCondLst>
                                  <p:childTnLst>
                                    <p:animEffect transition="out" filter="barn(inVertical)">
                                      <p:cBhvr>
                                        <p:cTn id="6" dur="500"/>
                                        <p:tgtEl>
                                          <p:spTgt spid="124"/>
                                        </p:tgtEl>
                                      </p:cBhvr>
                                    </p:animEffect>
                                    <p:set>
                                      <p:cBhvr>
                                        <p:cTn id="7" dur="1" fill="hold">
                                          <p:stCondLst>
                                            <p:cond delay="499"/>
                                          </p:stCondLst>
                                        </p:cTn>
                                        <p:tgtEl>
                                          <p:spTgt spid="12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0" nodeType="clickEffect">
                                  <p:stCondLst>
                                    <p:cond delay="0"/>
                                  </p:stCondLst>
                                  <p:childTnLst>
                                    <p:animEffect transition="out" filter="barn(inVertical)">
                                      <p:cBhvr>
                                        <p:cTn id="11" dur="500"/>
                                        <p:tgtEl>
                                          <p:spTgt spid="125"/>
                                        </p:tgtEl>
                                      </p:cBhvr>
                                    </p:animEffect>
                                    <p:set>
                                      <p:cBhvr>
                                        <p:cTn id="12" dur="1" fill="hold">
                                          <p:stCondLst>
                                            <p:cond delay="499"/>
                                          </p:stCondLst>
                                        </p:cTn>
                                        <p:tgtEl>
                                          <p:spTgt spid="1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2024-Q1</a:t>
            </a:r>
          </a:p>
          <a:p>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31</a:t>
            </a:fld>
            <a:endParaRPr lang="en-US" dirty="0"/>
          </a:p>
        </p:txBody>
      </p:sp>
    </p:spTree>
    <p:extLst>
      <p:ext uri="{BB962C8B-B14F-4D97-AF65-F5344CB8AC3E}">
        <p14:creationId xmlns:p14="http://schemas.microsoft.com/office/powerpoint/2010/main" val="3531433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1</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34866164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lgn="just">
              <a:buNone/>
            </a:pPr>
            <a:r>
              <a:rPr lang="en-US" b="1" dirty="0"/>
              <a:t>	</a:t>
            </a:r>
            <a:r>
              <a:rPr lang="en-US" dirty="0" err="1"/>
              <a:t>Mostrar</a:t>
            </a:r>
            <a:r>
              <a:rPr lang="en-US" dirty="0"/>
              <a:t> </a:t>
            </a:r>
            <a:r>
              <a:rPr lang="en-US" dirty="0" err="1"/>
              <a:t>paso</a:t>
            </a:r>
            <a:r>
              <a:rPr lang="en-US" dirty="0"/>
              <a:t> a </a:t>
            </a:r>
            <a:r>
              <a:rPr lang="en-US" dirty="0" err="1"/>
              <a:t>paso</a:t>
            </a:r>
            <a:r>
              <a:rPr lang="en-US" dirty="0"/>
              <a:t>, </a:t>
            </a:r>
            <a:r>
              <a:rPr lang="en-US" dirty="0" err="1"/>
              <a:t>gráficamente</a:t>
            </a:r>
            <a:r>
              <a:rPr lang="en-US" dirty="0"/>
              <a:t>, </a:t>
            </a:r>
            <a:r>
              <a:rPr lang="en-US" dirty="0" err="1"/>
              <a:t>cómo</a:t>
            </a:r>
            <a:r>
              <a:rPr lang="en-US" dirty="0"/>
              <a:t> </a:t>
            </a:r>
            <a:r>
              <a:rPr lang="en-US" dirty="0" err="1"/>
              <a:t>queda</a:t>
            </a:r>
            <a:r>
              <a:rPr lang="en-US" dirty="0"/>
              <a:t> el </a:t>
            </a:r>
            <a:r>
              <a:rPr lang="en-US" dirty="0" err="1"/>
              <a:t>árbol</a:t>
            </a:r>
            <a:r>
              <a:rPr lang="en-US" dirty="0"/>
              <a:t> AVL </a:t>
            </a:r>
            <a:r>
              <a:rPr lang="en-US" dirty="0" err="1"/>
              <a:t>luego</a:t>
            </a:r>
            <a:r>
              <a:rPr lang="en-US" dirty="0"/>
              <a:t> de </a:t>
            </a:r>
            <a:r>
              <a:rPr lang="en-US" dirty="0" err="1"/>
              <a:t>realizar</a:t>
            </a:r>
            <a:r>
              <a:rPr lang="en-US" dirty="0"/>
              <a:t> </a:t>
            </a:r>
            <a:r>
              <a:rPr lang="en-US" dirty="0" err="1"/>
              <a:t>cada</a:t>
            </a:r>
            <a:r>
              <a:rPr lang="en-US" dirty="0"/>
              <a:t> </a:t>
            </a:r>
            <a:r>
              <a:rPr lang="en-US" dirty="0" err="1"/>
              <a:t>una</a:t>
            </a:r>
            <a:r>
              <a:rPr lang="en-US" dirty="0"/>
              <a:t> de las </a:t>
            </a:r>
            <a:r>
              <a:rPr lang="en-US" dirty="0" err="1"/>
              <a:t>siguientes</a:t>
            </a:r>
            <a:r>
              <a:rPr lang="en-US" dirty="0"/>
              <a:t> </a:t>
            </a:r>
            <a:r>
              <a:rPr lang="en-US" dirty="0" err="1"/>
              <a:t>operaciones</a:t>
            </a:r>
            <a:r>
              <a:rPr lang="en-US" dirty="0"/>
              <a:t> de </a:t>
            </a:r>
            <a:r>
              <a:rPr lang="en-US" dirty="0" err="1"/>
              <a:t>inserción</a:t>
            </a:r>
            <a:r>
              <a:rPr lang="en-US" dirty="0"/>
              <a:t>: 1, 2, 4, 7, 15, 3, 10, 17, 19  y  16</a:t>
            </a:r>
          </a:p>
          <a:p>
            <a:pPr algn="just"/>
            <a:endParaRPr lang="en-US" dirty="0"/>
          </a:p>
          <a:p>
            <a:pPr algn="just"/>
            <a:r>
              <a:rPr lang="en-US" dirty="0" err="1"/>
              <a:t>Insertar</a:t>
            </a:r>
            <a:r>
              <a:rPr lang="en-US" dirty="0"/>
              <a:t> 1	</a:t>
            </a:r>
          </a:p>
          <a:p>
            <a:pPr algn="just"/>
            <a:endParaRPr lang="en-US" dirty="0"/>
          </a:p>
          <a:p>
            <a:pPr algn="just"/>
            <a:r>
              <a:rPr lang="en-US" dirty="0" err="1"/>
              <a:t>Insertar</a:t>
            </a:r>
            <a:r>
              <a:rPr lang="en-US" dirty="0"/>
              <a:t> 2</a:t>
            </a:r>
          </a:p>
          <a:p>
            <a:pPr algn="just"/>
            <a:endParaRPr lang="en-US" b="1" dirty="0"/>
          </a:p>
          <a:p>
            <a:pPr algn="just"/>
            <a:endParaRPr lang="es-AR" b="1"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5600564" y="4437561"/>
            <a:ext cx="790575" cy="647700"/>
          </a:xfrm>
          <a:prstGeom prst="rect">
            <a:avLst/>
          </a:prstGeom>
        </p:spPr>
      </p:pic>
      <p:pic>
        <p:nvPicPr>
          <p:cNvPr id="6" name="Picture 5"/>
          <p:cNvPicPr>
            <a:picLocks noChangeAspect="1"/>
          </p:cNvPicPr>
          <p:nvPr/>
        </p:nvPicPr>
        <p:blipFill>
          <a:blip r:embed="rId3"/>
          <a:stretch>
            <a:fillRect/>
          </a:stretch>
        </p:blipFill>
        <p:spPr>
          <a:xfrm>
            <a:off x="5600564" y="5337177"/>
            <a:ext cx="1238250" cy="1019175"/>
          </a:xfrm>
          <a:prstGeom prst="rect">
            <a:avLst/>
          </a:prstGeom>
        </p:spPr>
      </p:pic>
      <p:sp>
        <p:nvSpPr>
          <p:cNvPr id="7" name="Right Arrow 6"/>
          <p:cNvSpPr/>
          <p:nvPr/>
        </p:nvSpPr>
        <p:spPr>
          <a:xfrm>
            <a:off x="4572000" y="4532811"/>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8" name="Right Arrow 7"/>
          <p:cNvSpPr/>
          <p:nvPr/>
        </p:nvSpPr>
        <p:spPr>
          <a:xfrm>
            <a:off x="4572000" y="5618164"/>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9" name="Picture 8"/>
          <p:cNvPicPr>
            <a:picLocks noChangeAspect="1"/>
          </p:cNvPicPr>
          <p:nvPr/>
        </p:nvPicPr>
        <p:blipFill>
          <a:blip r:embed="rId2"/>
          <a:stretch>
            <a:fillRect/>
          </a:stretch>
        </p:blipFill>
        <p:spPr>
          <a:xfrm>
            <a:off x="3357290" y="5427664"/>
            <a:ext cx="790575" cy="647700"/>
          </a:xfrm>
          <a:prstGeom prst="rect">
            <a:avLst/>
          </a:prstGeom>
        </p:spPr>
      </p:pic>
    </p:spTree>
    <p:extLst>
      <p:ext uri="{BB962C8B-B14F-4D97-AF65-F5344CB8AC3E}">
        <p14:creationId xmlns:p14="http://schemas.microsoft.com/office/powerpoint/2010/main" val="1198308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arn(inVertic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par>
                                <p:cTn id="13" presetID="16" presetClass="entr" presetSubtype="21"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arn(inVertical)">
                                      <p:cBhvr>
                                        <p:cTn id="20" dur="500"/>
                                        <p:tgtEl>
                                          <p:spTgt spid="3">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barn(inVertical)">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barn(inVertical)">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4</a:t>
            </a:r>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3099411" y="2069542"/>
            <a:ext cx="1238250" cy="1019175"/>
          </a:xfrm>
          <a:prstGeom prst="rect">
            <a:avLst/>
          </a:prstGeom>
        </p:spPr>
      </p:pic>
      <p:sp>
        <p:nvSpPr>
          <p:cNvPr id="6" name="Right Arrow 5"/>
          <p:cNvSpPr/>
          <p:nvPr/>
        </p:nvSpPr>
        <p:spPr>
          <a:xfrm>
            <a:off x="4679577" y="2121929"/>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8" name="Imagen 7"/>
          <p:cNvPicPr>
            <a:picLocks noChangeAspect="1"/>
          </p:cNvPicPr>
          <p:nvPr/>
        </p:nvPicPr>
        <p:blipFill>
          <a:blip r:embed="rId3"/>
          <a:stretch>
            <a:fillRect/>
          </a:stretch>
        </p:blipFill>
        <p:spPr>
          <a:xfrm>
            <a:off x="2109515" y="4030383"/>
            <a:ext cx="1476375" cy="1352550"/>
          </a:xfrm>
          <a:prstGeom prst="rect">
            <a:avLst/>
          </a:prstGeom>
        </p:spPr>
      </p:pic>
      <p:pic>
        <p:nvPicPr>
          <p:cNvPr id="9" name="Imagen 8"/>
          <p:cNvPicPr>
            <a:picLocks noChangeAspect="1"/>
          </p:cNvPicPr>
          <p:nvPr/>
        </p:nvPicPr>
        <p:blipFill>
          <a:blip r:embed="rId4"/>
          <a:stretch>
            <a:fillRect/>
          </a:stretch>
        </p:blipFill>
        <p:spPr>
          <a:xfrm>
            <a:off x="4337661" y="3854145"/>
            <a:ext cx="3857625" cy="1543050"/>
          </a:xfrm>
          <a:prstGeom prst="rect">
            <a:avLst/>
          </a:prstGeom>
        </p:spPr>
      </p:pic>
    </p:spTree>
    <p:extLst>
      <p:ext uri="{BB962C8B-B14F-4D97-AF65-F5344CB8AC3E}">
        <p14:creationId xmlns:p14="http://schemas.microsoft.com/office/powerpoint/2010/main" val="9339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arn(inVertic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7</a:t>
            </a:r>
          </a:p>
          <a:p>
            <a:endParaRPr lang="en-US" dirty="0"/>
          </a:p>
          <a:p>
            <a:endParaRPr lang="en-US" dirty="0"/>
          </a:p>
          <a:p>
            <a:endParaRPr lang="en-US" dirty="0"/>
          </a:p>
          <a:p>
            <a:r>
              <a:rPr lang="en-US" dirty="0" err="1"/>
              <a:t>Insertar</a:t>
            </a:r>
            <a:r>
              <a:rPr lang="en-US" dirty="0"/>
              <a:t> 15</a:t>
            </a:r>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4679577" y="2121929"/>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7" name="Picture 6"/>
          <p:cNvPicPr>
            <a:picLocks noChangeAspect="1"/>
          </p:cNvPicPr>
          <p:nvPr/>
        </p:nvPicPr>
        <p:blipFill>
          <a:blip r:embed="rId2"/>
          <a:stretch>
            <a:fillRect/>
          </a:stretch>
        </p:blipFill>
        <p:spPr>
          <a:xfrm>
            <a:off x="2650752" y="1935480"/>
            <a:ext cx="2028825" cy="904875"/>
          </a:xfrm>
          <a:prstGeom prst="rect">
            <a:avLst/>
          </a:prstGeom>
        </p:spPr>
      </p:pic>
      <p:pic>
        <p:nvPicPr>
          <p:cNvPr id="8" name="Picture 7"/>
          <p:cNvPicPr>
            <a:picLocks noChangeAspect="1"/>
          </p:cNvPicPr>
          <p:nvPr/>
        </p:nvPicPr>
        <p:blipFill>
          <a:blip r:embed="rId3"/>
          <a:stretch>
            <a:fillRect/>
          </a:stretch>
        </p:blipFill>
        <p:spPr>
          <a:xfrm>
            <a:off x="5718523" y="1940954"/>
            <a:ext cx="2266950" cy="1276350"/>
          </a:xfrm>
          <a:prstGeom prst="rect">
            <a:avLst/>
          </a:prstGeom>
        </p:spPr>
      </p:pic>
      <p:pic>
        <p:nvPicPr>
          <p:cNvPr id="9" name="Picture 8"/>
          <p:cNvPicPr>
            <a:picLocks noChangeAspect="1"/>
          </p:cNvPicPr>
          <p:nvPr/>
        </p:nvPicPr>
        <p:blipFill>
          <a:blip r:embed="rId3"/>
          <a:stretch>
            <a:fillRect/>
          </a:stretch>
        </p:blipFill>
        <p:spPr>
          <a:xfrm>
            <a:off x="2531689" y="3618790"/>
            <a:ext cx="2266950" cy="1276350"/>
          </a:xfrm>
          <a:prstGeom prst="rect">
            <a:avLst/>
          </a:prstGeom>
        </p:spPr>
      </p:pic>
      <p:sp>
        <p:nvSpPr>
          <p:cNvPr id="10" name="Right Arrow 9"/>
          <p:cNvSpPr/>
          <p:nvPr/>
        </p:nvSpPr>
        <p:spPr>
          <a:xfrm>
            <a:off x="4964368" y="4028365"/>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Imagen 4"/>
          <p:cNvPicPr>
            <a:picLocks noChangeAspect="1"/>
          </p:cNvPicPr>
          <p:nvPr/>
        </p:nvPicPr>
        <p:blipFill>
          <a:blip r:embed="rId4"/>
          <a:stretch>
            <a:fillRect/>
          </a:stretch>
        </p:blipFill>
        <p:spPr>
          <a:xfrm>
            <a:off x="1398214" y="4951692"/>
            <a:ext cx="2266950" cy="1762125"/>
          </a:xfrm>
          <a:prstGeom prst="rect">
            <a:avLst/>
          </a:prstGeom>
        </p:spPr>
      </p:pic>
      <p:pic>
        <p:nvPicPr>
          <p:cNvPr id="11" name="Imagen 10"/>
          <p:cNvPicPr>
            <a:picLocks noChangeAspect="1"/>
          </p:cNvPicPr>
          <p:nvPr/>
        </p:nvPicPr>
        <p:blipFill>
          <a:blip r:embed="rId5"/>
          <a:stretch>
            <a:fillRect/>
          </a:stretch>
        </p:blipFill>
        <p:spPr>
          <a:xfrm>
            <a:off x="4997862" y="5110583"/>
            <a:ext cx="3419475" cy="1314450"/>
          </a:xfrm>
          <a:prstGeom prst="rect">
            <a:avLst/>
          </a:prstGeom>
        </p:spPr>
      </p:pic>
    </p:spTree>
    <p:extLst>
      <p:ext uri="{BB962C8B-B14F-4D97-AF65-F5344CB8AC3E}">
        <p14:creationId xmlns:p14="http://schemas.microsoft.com/office/powerpoint/2010/main" val="1331665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par>
                                <p:cTn id="18" presetID="16" presetClass="entr" presetSubtype="21"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barn(inVertical)">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barn(inVertical)">
                                      <p:cBhvr>
                                        <p:cTn id="25" dur="500"/>
                                        <p:tgtEl>
                                          <p:spTgt spid="10"/>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barn(inVertical)">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barn(inVertical)">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3</a:t>
            </a:r>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4775225" y="2068376"/>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2631621" y="1841429"/>
            <a:ext cx="1990725" cy="1428750"/>
          </a:xfrm>
          <a:prstGeom prst="rect">
            <a:avLst/>
          </a:prstGeom>
        </p:spPr>
      </p:pic>
      <p:pic>
        <p:nvPicPr>
          <p:cNvPr id="9" name="Picture 8"/>
          <p:cNvPicPr>
            <a:picLocks noChangeAspect="1"/>
          </p:cNvPicPr>
          <p:nvPr/>
        </p:nvPicPr>
        <p:blipFill>
          <a:blip r:embed="rId3"/>
          <a:stretch>
            <a:fillRect/>
          </a:stretch>
        </p:blipFill>
        <p:spPr>
          <a:xfrm>
            <a:off x="2385932" y="3243598"/>
            <a:ext cx="2181225" cy="1724025"/>
          </a:xfrm>
          <a:prstGeom prst="rect">
            <a:avLst/>
          </a:prstGeom>
        </p:spPr>
      </p:pic>
      <p:pic>
        <p:nvPicPr>
          <p:cNvPr id="8" name="Imagen 7"/>
          <p:cNvPicPr>
            <a:picLocks noChangeAspect="1"/>
          </p:cNvPicPr>
          <p:nvPr/>
        </p:nvPicPr>
        <p:blipFill>
          <a:blip r:embed="rId4"/>
          <a:stretch>
            <a:fillRect/>
          </a:stretch>
        </p:blipFill>
        <p:spPr>
          <a:xfrm>
            <a:off x="5048929" y="3077144"/>
            <a:ext cx="3495675" cy="1828800"/>
          </a:xfrm>
          <a:prstGeom prst="rect">
            <a:avLst/>
          </a:prstGeom>
        </p:spPr>
      </p:pic>
      <p:pic>
        <p:nvPicPr>
          <p:cNvPr id="12" name="Imagen 11"/>
          <p:cNvPicPr>
            <a:picLocks noChangeAspect="1"/>
          </p:cNvPicPr>
          <p:nvPr/>
        </p:nvPicPr>
        <p:blipFill>
          <a:blip r:embed="rId5"/>
          <a:stretch>
            <a:fillRect/>
          </a:stretch>
        </p:blipFill>
        <p:spPr>
          <a:xfrm>
            <a:off x="5401353" y="4703547"/>
            <a:ext cx="2790825" cy="1885950"/>
          </a:xfrm>
          <a:prstGeom prst="rect">
            <a:avLst/>
          </a:prstGeom>
        </p:spPr>
      </p:pic>
    </p:spTree>
    <p:extLst>
      <p:ext uri="{BB962C8B-B14F-4D97-AF65-F5344CB8AC3E}">
        <p14:creationId xmlns:p14="http://schemas.microsoft.com/office/powerpoint/2010/main" val="11395347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a:t>
            </a:r>
          </a:p>
          <a:p>
            <a:endParaRPr lang="en-US" dirty="0"/>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4953080" y="2097716"/>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7" name="Picture 6"/>
          <p:cNvPicPr>
            <a:picLocks noChangeAspect="1"/>
          </p:cNvPicPr>
          <p:nvPr/>
        </p:nvPicPr>
        <p:blipFill>
          <a:blip r:embed="rId2"/>
          <a:stretch>
            <a:fillRect/>
          </a:stretch>
        </p:blipFill>
        <p:spPr>
          <a:xfrm>
            <a:off x="2400380" y="1847088"/>
            <a:ext cx="2552700" cy="1228725"/>
          </a:xfrm>
          <a:prstGeom prst="rect">
            <a:avLst/>
          </a:prstGeom>
        </p:spPr>
      </p:pic>
      <p:pic>
        <p:nvPicPr>
          <p:cNvPr id="8" name="Picture 7"/>
          <p:cNvPicPr>
            <a:picLocks noChangeAspect="1"/>
          </p:cNvPicPr>
          <p:nvPr/>
        </p:nvPicPr>
        <p:blipFill>
          <a:blip r:embed="rId3"/>
          <a:stretch>
            <a:fillRect/>
          </a:stretch>
        </p:blipFill>
        <p:spPr>
          <a:xfrm>
            <a:off x="2486105" y="3164205"/>
            <a:ext cx="2381250" cy="1571625"/>
          </a:xfrm>
          <a:prstGeom prst="rect">
            <a:avLst/>
          </a:prstGeom>
        </p:spPr>
      </p:pic>
      <p:pic>
        <p:nvPicPr>
          <p:cNvPr id="10" name="Picture 9"/>
          <p:cNvPicPr>
            <a:picLocks noChangeAspect="1"/>
          </p:cNvPicPr>
          <p:nvPr/>
        </p:nvPicPr>
        <p:blipFill>
          <a:blip r:embed="rId4"/>
          <a:stretch>
            <a:fillRect/>
          </a:stretch>
        </p:blipFill>
        <p:spPr>
          <a:xfrm>
            <a:off x="4942754" y="3150809"/>
            <a:ext cx="3257550" cy="1600200"/>
          </a:xfrm>
          <a:prstGeom prst="rect">
            <a:avLst/>
          </a:prstGeom>
        </p:spPr>
      </p:pic>
      <p:pic>
        <p:nvPicPr>
          <p:cNvPr id="11" name="Picture 10"/>
          <p:cNvPicPr>
            <a:picLocks noChangeAspect="1"/>
          </p:cNvPicPr>
          <p:nvPr/>
        </p:nvPicPr>
        <p:blipFill>
          <a:blip r:embed="rId5"/>
          <a:stretch>
            <a:fillRect/>
          </a:stretch>
        </p:blipFill>
        <p:spPr>
          <a:xfrm>
            <a:off x="4953080" y="4645959"/>
            <a:ext cx="3086100" cy="2171700"/>
          </a:xfrm>
          <a:prstGeom prst="rect">
            <a:avLst/>
          </a:prstGeom>
        </p:spPr>
      </p:pic>
      <p:sp>
        <p:nvSpPr>
          <p:cNvPr id="5" name="CuadroTexto 4"/>
          <p:cNvSpPr txBox="1"/>
          <p:nvPr/>
        </p:nvSpPr>
        <p:spPr>
          <a:xfrm>
            <a:off x="4994529" y="3527418"/>
            <a:ext cx="677008" cy="261610"/>
          </a:xfrm>
          <a:prstGeom prst="rect">
            <a:avLst/>
          </a:prstGeom>
          <a:solidFill>
            <a:schemeClr val="bg1"/>
          </a:solidFill>
          <a:ln>
            <a:solidFill>
              <a:schemeClr val="bg1"/>
            </a:solidFill>
          </a:ln>
        </p:spPr>
        <p:txBody>
          <a:bodyPr wrap="square" rtlCol="0">
            <a:spAutoFit/>
          </a:bodyPr>
          <a:lstStyle/>
          <a:p>
            <a:r>
              <a:rPr lang="es-AR" sz="1100" b="1" dirty="0"/>
              <a:t>RL</a:t>
            </a:r>
            <a:endParaRPr lang="en-US" sz="1100" b="1" dirty="0" err="1"/>
          </a:p>
        </p:txBody>
      </p:sp>
    </p:spTree>
    <p:extLst>
      <p:ext uri="{BB962C8B-B14F-4D97-AF65-F5344CB8AC3E}">
        <p14:creationId xmlns:p14="http://schemas.microsoft.com/office/powerpoint/2010/main" val="1766757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inVertical)">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17</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5876365" y="2132667"/>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2688291" y="1993340"/>
            <a:ext cx="2933700" cy="1171575"/>
          </a:xfrm>
          <a:prstGeom prst="rect">
            <a:avLst/>
          </a:prstGeom>
        </p:spPr>
      </p:pic>
      <p:pic>
        <p:nvPicPr>
          <p:cNvPr id="8" name="Picture 7"/>
          <p:cNvPicPr>
            <a:picLocks noChangeAspect="1"/>
          </p:cNvPicPr>
          <p:nvPr/>
        </p:nvPicPr>
        <p:blipFill>
          <a:blip r:embed="rId3"/>
          <a:stretch>
            <a:fillRect/>
          </a:stretch>
        </p:blipFill>
        <p:spPr>
          <a:xfrm>
            <a:off x="3578878" y="3651997"/>
            <a:ext cx="4086225" cy="1866900"/>
          </a:xfrm>
          <a:prstGeom prst="rect">
            <a:avLst/>
          </a:prstGeom>
        </p:spPr>
      </p:pic>
    </p:spTree>
    <p:extLst>
      <p:ext uri="{BB962C8B-B14F-4D97-AF65-F5344CB8AC3E}">
        <p14:creationId xmlns:p14="http://schemas.microsoft.com/office/powerpoint/2010/main" val="1649607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19</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7047479" y="2411730"/>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8" name="Picture 7"/>
          <p:cNvPicPr>
            <a:picLocks noChangeAspect="1"/>
          </p:cNvPicPr>
          <p:nvPr/>
        </p:nvPicPr>
        <p:blipFill>
          <a:blip r:embed="rId2"/>
          <a:stretch>
            <a:fillRect/>
          </a:stretch>
        </p:blipFill>
        <p:spPr>
          <a:xfrm>
            <a:off x="2758850" y="1935480"/>
            <a:ext cx="3728864" cy="1703630"/>
          </a:xfrm>
          <a:prstGeom prst="rect">
            <a:avLst/>
          </a:prstGeom>
        </p:spPr>
      </p:pic>
      <p:pic>
        <p:nvPicPr>
          <p:cNvPr id="7" name="Picture 6"/>
          <p:cNvPicPr>
            <a:picLocks noChangeAspect="1"/>
          </p:cNvPicPr>
          <p:nvPr/>
        </p:nvPicPr>
        <p:blipFill>
          <a:blip r:embed="rId3"/>
          <a:stretch>
            <a:fillRect/>
          </a:stretch>
        </p:blipFill>
        <p:spPr>
          <a:xfrm>
            <a:off x="1322014" y="3477745"/>
            <a:ext cx="3249986" cy="1636684"/>
          </a:xfrm>
          <a:prstGeom prst="rect">
            <a:avLst/>
          </a:prstGeom>
        </p:spPr>
      </p:pic>
      <p:pic>
        <p:nvPicPr>
          <p:cNvPr id="9" name="Picture 8"/>
          <p:cNvPicPr>
            <a:picLocks noChangeAspect="1"/>
          </p:cNvPicPr>
          <p:nvPr/>
        </p:nvPicPr>
        <p:blipFill>
          <a:blip r:embed="rId4"/>
          <a:stretch>
            <a:fillRect/>
          </a:stretch>
        </p:blipFill>
        <p:spPr>
          <a:xfrm>
            <a:off x="4965082" y="4175983"/>
            <a:ext cx="3657600" cy="2314575"/>
          </a:xfrm>
          <a:prstGeom prst="rect">
            <a:avLst/>
          </a:prstGeom>
        </p:spPr>
      </p:pic>
    </p:spTree>
    <p:extLst>
      <p:ext uri="{BB962C8B-B14F-4D97-AF65-F5344CB8AC3E}">
        <p14:creationId xmlns:p14="http://schemas.microsoft.com/office/powerpoint/2010/main" val="4080296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3" name="Content Placeholder 2"/>
          <p:cNvSpPr>
            <a:spLocks noGrp="1"/>
          </p:cNvSpPr>
          <p:nvPr>
            <p:ph idx="1"/>
          </p:nvPr>
        </p:nvSpPr>
        <p:spPr/>
        <p:txBody>
          <a:bodyPr/>
          <a:lstStyle/>
          <a:p>
            <a:pPr marL="0" indent="0" algn="just">
              <a:buNone/>
            </a:pPr>
            <a:r>
              <a:rPr lang="en-US" dirty="0"/>
              <a:t>Este BST </a:t>
            </a:r>
            <a:r>
              <a:rPr lang="en-US" dirty="0" err="1"/>
              <a:t>es</a:t>
            </a:r>
            <a:r>
              <a:rPr lang="en-US" dirty="0"/>
              <a:t> </a:t>
            </a:r>
            <a:r>
              <a:rPr lang="en-US" dirty="0" err="1"/>
              <a:t>completo</a:t>
            </a:r>
            <a:r>
              <a:rPr lang="en-US" dirty="0"/>
              <a:t>, no </a:t>
            </a:r>
            <a:r>
              <a:rPr lang="en-US" dirty="0" err="1"/>
              <a:t>está</a:t>
            </a:r>
            <a:r>
              <a:rPr lang="en-US" dirty="0"/>
              <a:t> </a:t>
            </a:r>
            <a:r>
              <a:rPr lang="en-US" dirty="0" err="1"/>
              <a:t>lleno</a:t>
            </a:r>
            <a:endParaRPr lang="en-US" dirty="0"/>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4</a:t>
            </a:fld>
            <a:endParaRPr lang="en-US"/>
          </a:p>
        </p:txBody>
      </p:sp>
      <p:sp>
        <p:nvSpPr>
          <p:cNvPr id="6" name="Oval 5"/>
          <p:cNvSpPr/>
          <p:nvPr/>
        </p:nvSpPr>
        <p:spPr>
          <a:xfrm>
            <a:off x="7525434" y="3542766"/>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35</a:t>
            </a:r>
            <a:endParaRPr lang="es-AR" sz="1600" dirty="0"/>
          </a:p>
        </p:txBody>
      </p:sp>
      <p:sp>
        <p:nvSpPr>
          <p:cNvPr id="7" name="Oval 6"/>
          <p:cNvSpPr/>
          <p:nvPr/>
        </p:nvSpPr>
        <p:spPr>
          <a:xfrm>
            <a:off x="7844454" y="4234101"/>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74</a:t>
            </a:r>
            <a:endParaRPr lang="es-AR" sz="1600" dirty="0"/>
          </a:p>
        </p:txBody>
      </p:sp>
      <p:sp>
        <p:nvSpPr>
          <p:cNvPr id="8" name="Oval 7"/>
          <p:cNvSpPr/>
          <p:nvPr/>
        </p:nvSpPr>
        <p:spPr>
          <a:xfrm>
            <a:off x="5546202" y="341885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22</a:t>
            </a:r>
            <a:endParaRPr lang="es-AR" sz="1600" dirty="0"/>
          </a:p>
        </p:txBody>
      </p:sp>
      <p:sp>
        <p:nvSpPr>
          <p:cNvPr id="9" name="Oval 8"/>
          <p:cNvSpPr/>
          <p:nvPr/>
        </p:nvSpPr>
        <p:spPr>
          <a:xfrm>
            <a:off x="6864532" y="4258334"/>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29</a:t>
            </a:r>
            <a:endParaRPr lang="es-AR" sz="1600" dirty="0"/>
          </a:p>
        </p:txBody>
      </p:sp>
      <p:sp>
        <p:nvSpPr>
          <p:cNvPr id="10" name="Oval 9"/>
          <p:cNvSpPr/>
          <p:nvPr/>
        </p:nvSpPr>
        <p:spPr>
          <a:xfrm>
            <a:off x="6022996" y="4278829"/>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25</a:t>
            </a:r>
            <a:endParaRPr lang="es-AR" sz="1600" dirty="0"/>
          </a:p>
        </p:txBody>
      </p:sp>
      <p:sp>
        <p:nvSpPr>
          <p:cNvPr id="11" name="Oval 10"/>
          <p:cNvSpPr/>
          <p:nvPr/>
        </p:nvSpPr>
        <p:spPr>
          <a:xfrm>
            <a:off x="6648103" y="307321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2" name="Oval 11"/>
          <p:cNvSpPr/>
          <p:nvPr/>
        </p:nvSpPr>
        <p:spPr>
          <a:xfrm>
            <a:off x="4975790" y="423234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sp>
        <p:nvSpPr>
          <p:cNvPr id="13" name="Oval 12"/>
          <p:cNvSpPr/>
          <p:nvPr/>
        </p:nvSpPr>
        <p:spPr>
          <a:xfrm>
            <a:off x="5409709" y="494567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cxnSp>
        <p:nvCxnSpPr>
          <p:cNvPr id="14" name="Straight Arrow Connector 13"/>
          <p:cNvCxnSpPr>
            <a:stCxn id="6" idx="3"/>
            <a:endCxn id="8" idx="7"/>
          </p:cNvCxnSpPr>
          <p:nvPr/>
        </p:nvCxnSpPr>
        <p:spPr>
          <a:xfrm flipH="1">
            <a:off x="6014496" y="332907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endCxn id="7" idx="0"/>
          </p:cNvCxnSpPr>
          <p:nvPr/>
        </p:nvCxnSpPr>
        <p:spPr>
          <a:xfrm>
            <a:off x="7898139" y="3945954"/>
            <a:ext cx="220635" cy="2881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8" idx="4"/>
            <a:endCxn id="12" idx="0"/>
          </p:cNvCxnSpPr>
          <p:nvPr/>
        </p:nvCxnSpPr>
        <p:spPr>
          <a:xfrm flipH="1">
            <a:off x="5250110" y="382380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8" idx="4"/>
            <a:endCxn id="10" idx="0"/>
          </p:cNvCxnSpPr>
          <p:nvPr/>
        </p:nvCxnSpPr>
        <p:spPr>
          <a:xfrm>
            <a:off x="5820522" y="3823806"/>
            <a:ext cx="476794" cy="4550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7" idx="4"/>
            <a:endCxn id="9" idx="7"/>
          </p:cNvCxnSpPr>
          <p:nvPr/>
        </p:nvCxnSpPr>
        <p:spPr>
          <a:xfrm flipH="1">
            <a:off x="7332826" y="3942649"/>
            <a:ext cx="317654" cy="3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5397030" y="4656936"/>
            <a:ext cx="232747" cy="2618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Oval 20"/>
          <p:cNvSpPr/>
          <p:nvPr/>
        </p:nvSpPr>
        <p:spPr>
          <a:xfrm>
            <a:off x="4327704" y="493033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22" name="Straight Arrow Connector 21"/>
          <p:cNvCxnSpPr/>
          <p:nvPr/>
        </p:nvCxnSpPr>
        <p:spPr>
          <a:xfrm flipH="1">
            <a:off x="4567575" y="461045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11" idx="6"/>
            <a:endCxn id="6" idx="0"/>
          </p:cNvCxnSpPr>
          <p:nvPr/>
        </p:nvCxnSpPr>
        <p:spPr>
          <a:xfrm>
            <a:off x="7196743" y="3275687"/>
            <a:ext cx="603011" cy="2670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624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16</a:t>
            </a:r>
          </a:p>
          <a:p>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
        <p:nvSpPr>
          <p:cNvPr id="6" name="Right Arrow 5"/>
          <p:cNvSpPr/>
          <p:nvPr/>
        </p:nvSpPr>
        <p:spPr>
          <a:xfrm>
            <a:off x="6065843" y="2513045"/>
            <a:ext cx="718457" cy="457200"/>
          </a:xfrm>
          <a:prstGeom prs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AR" sz="18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pic>
        <p:nvPicPr>
          <p:cNvPr id="5" name="Picture 4"/>
          <p:cNvPicPr>
            <a:picLocks noChangeAspect="1"/>
          </p:cNvPicPr>
          <p:nvPr/>
        </p:nvPicPr>
        <p:blipFill>
          <a:blip r:embed="rId2"/>
          <a:stretch>
            <a:fillRect/>
          </a:stretch>
        </p:blipFill>
        <p:spPr>
          <a:xfrm>
            <a:off x="2589124" y="1861819"/>
            <a:ext cx="3003029" cy="1497467"/>
          </a:xfrm>
          <a:prstGeom prst="rect">
            <a:avLst/>
          </a:prstGeom>
        </p:spPr>
      </p:pic>
      <p:pic>
        <p:nvPicPr>
          <p:cNvPr id="10" name="Picture 9"/>
          <p:cNvPicPr>
            <a:picLocks noChangeAspect="1"/>
          </p:cNvPicPr>
          <p:nvPr/>
        </p:nvPicPr>
        <p:blipFill>
          <a:blip r:embed="rId3"/>
          <a:stretch>
            <a:fillRect/>
          </a:stretch>
        </p:blipFill>
        <p:spPr>
          <a:xfrm>
            <a:off x="1163736" y="3447678"/>
            <a:ext cx="2850776" cy="1692431"/>
          </a:xfrm>
          <a:prstGeom prst="rect">
            <a:avLst/>
          </a:prstGeom>
        </p:spPr>
      </p:pic>
      <p:pic>
        <p:nvPicPr>
          <p:cNvPr id="11" name="Picture 10"/>
          <p:cNvPicPr>
            <a:picLocks noChangeAspect="1"/>
          </p:cNvPicPr>
          <p:nvPr/>
        </p:nvPicPr>
        <p:blipFill>
          <a:blip r:embed="rId4"/>
          <a:stretch>
            <a:fillRect/>
          </a:stretch>
        </p:blipFill>
        <p:spPr>
          <a:xfrm>
            <a:off x="4490296" y="3547810"/>
            <a:ext cx="3282104" cy="1771814"/>
          </a:xfrm>
          <a:prstGeom prst="rect">
            <a:avLst/>
          </a:prstGeom>
        </p:spPr>
      </p:pic>
      <p:pic>
        <p:nvPicPr>
          <p:cNvPr id="12" name="Picture 11"/>
          <p:cNvPicPr>
            <a:picLocks noChangeAspect="1"/>
          </p:cNvPicPr>
          <p:nvPr/>
        </p:nvPicPr>
        <p:blipFill>
          <a:blip r:embed="rId5"/>
          <a:stretch>
            <a:fillRect/>
          </a:stretch>
        </p:blipFill>
        <p:spPr>
          <a:xfrm>
            <a:off x="3738282" y="4853792"/>
            <a:ext cx="2612373" cy="1629281"/>
          </a:xfrm>
          <a:prstGeom prst="rect">
            <a:avLst/>
          </a:prstGeom>
        </p:spPr>
      </p:pic>
      <p:sp>
        <p:nvSpPr>
          <p:cNvPr id="13" name="CuadroTexto 12"/>
          <p:cNvSpPr txBox="1"/>
          <p:nvPr/>
        </p:nvSpPr>
        <p:spPr>
          <a:xfrm>
            <a:off x="4875734" y="5853228"/>
            <a:ext cx="188636" cy="261610"/>
          </a:xfrm>
          <a:prstGeom prst="rect">
            <a:avLst/>
          </a:prstGeom>
          <a:solidFill>
            <a:schemeClr val="bg1"/>
          </a:solidFill>
          <a:ln>
            <a:solidFill>
              <a:schemeClr val="bg1"/>
            </a:solidFill>
          </a:ln>
        </p:spPr>
        <p:txBody>
          <a:bodyPr wrap="square" rtlCol="0">
            <a:spAutoFit/>
          </a:bodyPr>
          <a:lstStyle/>
          <a:p>
            <a:r>
              <a:rPr lang="es-AR" sz="1100" b="1" dirty="0"/>
              <a:t>1</a:t>
            </a:r>
            <a:endParaRPr lang="en-US" sz="1100" b="1" dirty="0" err="1"/>
          </a:p>
        </p:txBody>
      </p:sp>
    </p:spTree>
    <p:extLst>
      <p:ext uri="{BB962C8B-B14F-4D97-AF65-F5344CB8AC3E}">
        <p14:creationId xmlns:p14="http://schemas.microsoft.com/office/powerpoint/2010/main" val="2902341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inVertic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arn(inVertical)">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marL="0" indent="0"/>
            <a:r>
              <a:rPr lang="en-US" dirty="0" err="1"/>
              <a:t>Consideraciones</a:t>
            </a:r>
            <a:r>
              <a:rPr lang="en-US" dirty="0"/>
              <a:t> </a:t>
            </a:r>
            <a:r>
              <a:rPr lang="en-US" dirty="0" err="1"/>
              <a:t>sobre</a:t>
            </a:r>
            <a:r>
              <a:rPr lang="en-US" dirty="0"/>
              <a:t> la </a:t>
            </a:r>
            <a:r>
              <a:rPr lang="en-US" dirty="0" err="1"/>
              <a:t>implementación</a:t>
            </a:r>
            <a:endParaRPr lang="en-US" dirty="0"/>
          </a:p>
        </p:txBody>
      </p:sp>
      <p:sp>
        <p:nvSpPr>
          <p:cNvPr id="3" name="Content Placeholder 2"/>
          <p:cNvSpPr>
            <a:spLocks noGrp="1"/>
          </p:cNvSpPr>
          <p:nvPr>
            <p:ph idx="1"/>
          </p:nvPr>
        </p:nvSpPr>
        <p:spPr/>
        <p:txBody>
          <a:bodyPr/>
          <a:lstStyle/>
          <a:p>
            <a:pPr marL="0" indent="0">
              <a:buNone/>
            </a:pPr>
            <a:endParaRPr lang="en-US" dirty="0"/>
          </a:p>
          <a:p>
            <a:pPr algn="just"/>
            <a:r>
              <a:rPr lang="en-US" dirty="0"/>
              <a:t>Como </a:t>
            </a:r>
            <a:r>
              <a:rPr lang="en-US" dirty="0" err="1"/>
              <a:t>en</a:t>
            </a:r>
            <a:r>
              <a:rPr lang="en-US" dirty="0"/>
              <a:t> </a:t>
            </a:r>
            <a:r>
              <a:rPr lang="en-US" dirty="0" err="1"/>
              <a:t>inserciones</a:t>
            </a:r>
            <a:r>
              <a:rPr lang="en-US" dirty="0"/>
              <a:t>/</a:t>
            </a:r>
            <a:r>
              <a:rPr lang="en-US" dirty="0" err="1"/>
              <a:t>borrados</a:t>
            </a:r>
            <a:r>
              <a:rPr lang="en-US" dirty="0"/>
              <a:t> </a:t>
            </a:r>
            <a:r>
              <a:rPr lang="en-US" dirty="0" err="1"/>
              <a:t>tenemos</a:t>
            </a:r>
            <a:r>
              <a:rPr lang="en-US" dirty="0"/>
              <a:t> que </a:t>
            </a:r>
            <a:r>
              <a:rPr lang="en-US" dirty="0" err="1"/>
              <a:t>calcular</a:t>
            </a:r>
            <a:r>
              <a:rPr lang="en-US" dirty="0"/>
              <a:t> la </a:t>
            </a:r>
            <a:r>
              <a:rPr lang="en-US" dirty="0" err="1"/>
              <a:t>diferencia</a:t>
            </a:r>
            <a:r>
              <a:rPr lang="en-US" dirty="0"/>
              <a:t>  entre la </a:t>
            </a:r>
            <a:r>
              <a:rPr lang="en-US" dirty="0" err="1"/>
              <a:t>altura</a:t>
            </a:r>
            <a:r>
              <a:rPr lang="en-US" dirty="0"/>
              <a:t> del </a:t>
            </a:r>
            <a:r>
              <a:rPr lang="en-US" dirty="0" err="1"/>
              <a:t>subarbol</a:t>
            </a:r>
            <a:r>
              <a:rPr lang="en-US" dirty="0"/>
              <a:t> </a:t>
            </a:r>
            <a:r>
              <a:rPr lang="en-US" dirty="0" err="1"/>
              <a:t>izq</a:t>
            </a:r>
            <a:r>
              <a:rPr lang="en-US" dirty="0"/>
              <a:t> y la </a:t>
            </a:r>
            <a:r>
              <a:rPr lang="en-US" dirty="0" err="1"/>
              <a:t>altura</a:t>
            </a:r>
            <a:r>
              <a:rPr lang="en-US" dirty="0"/>
              <a:t> del </a:t>
            </a:r>
            <a:r>
              <a:rPr lang="en-US" dirty="0" err="1"/>
              <a:t>subarbol</a:t>
            </a:r>
            <a:r>
              <a:rPr lang="en-US" dirty="0"/>
              <a:t> derecho =&gt; </a:t>
            </a:r>
            <a:r>
              <a:rPr lang="en-US" dirty="0" err="1"/>
              <a:t>esta</a:t>
            </a:r>
            <a:r>
              <a:rPr lang="en-US" dirty="0"/>
              <a:t> </a:t>
            </a:r>
            <a:r>
              <a:rPr lang="en-US" dirty="0" err="1"/>
              <a:t>operación</a:t>
            </a:r>
            <a:r>
              <a:rPr lang="en-US" dirty="0"/>
              <a:t> </a:t>
            </a:r>
            <a:r>
              <a:rPr lang="en-US" dirty="0" err="1"/>
              <a:t>es</a:t>
            </a:r>
            <a:r>
              <a:rPr lang="en-US" dirty="0"/>
              <a:t> MUY FRECUENTE.</a:t>
            </a:r>
          </a:p>
          <a:p>
            <a:pPr marL="0" indent="0" algn="just">
              <a:buNone/>
            </a:pPr>
            <a:r>
              <a:rPr lang="en-US" dirty="0"/>
              <a:t>	</a:t>
            </a:r>
          </a:p>
          <a:p>
            <a:pPr marL="0" indent="0" algn="just">
              <a:buNone/>
            </a:pPr>
            <a:r>
              <a:rPr lang="en-US" dirty="0"/>
              <a:t>	</a:t>
            </a:r>
            <a:r>
              <a:rPr lang="en-US" dirty="0" err="1"/>
              <a:t>Puede</a:t>
            </a:r>
            <a:r>
              <a:rPr lang="en-US" dirty="0"/>
              <a:t> </a:t>
            </a:r>
            <a:r>
              <a:rPr lang="en-US" dirty="0" err="1"/>
              <a:t>convenir</a:t>
            </a:r>
            <a:r>
              <a:rPr lang="en-US" dirty="0"/>
              <a:t> </a:t>
            </a:r>
            <a:r>
              <a:rPr lang="en-US" dirty="0" err="1"/>
              <a:t>almacenar</a:t>
            </a:r>
            <a:r>
              <a:rPr lang="en-US" dirty="0"/>
              <a:t> </a:t>
            </a:r>
            <a:r>
              <a:rPr lang="en-US" dirty="0" err="1"/>
              <a:t>en</a:t>
            </a:r>
            <a:r>
              <a:rPr lang="en-US" dirty="0"/>
              <a:t> Node </a:t>
            </a:r>
            <a:r>
              <a:rPr lang="en-US" dirty="0" err="1"/>
              <a:t>dicha</a:t>
            </a:r>
            <a:r>
              <a:rPr lang="en-US" dirty="0"/>
              <a:t> </a:t>
            </a:r>
            <a:r>
              <a:rPr lang="en-US" dirty="0" err="1"/>
              <a:t>información</a:t>
            </a:r>
            <a:r>
              <a:rPr lang="en-US" dirty="0"/>
              <a:t>.</a:t>
            </a:r>
            <a:endParaRPr lang="es-AR" dirty="0"/>
          </a:p>
        </p:txBody>
      </p:sp>
      <p:sp>
        <p:nvSpPr>
          <p:cNvPr id="4" name="Slide Number Placeholder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01CF334-2D5C-4859-84A6-CA7E6E43FAEB}" type="slidenum">
              <a:rPr kumimoji="0" lang="en-US" sz="1100" b="0" i="0" u="none" strike="noStrike" kern="1200" cap="none" spc="0" normalizeH="0" baseline="0" noProof="0" smtClean="0">
                <a:ln>
                  <a:noFill/>
                </a:ln>
                <a:solidFill>
                  <a:prstClr val="black"/>
                </a:solidFill>
                <a:effectLst/>
                <a:uLnTx/>
                <a:uFillTx/>
                <a:latin typeface="Palatino Linotype" panose="020405020505050303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100" b="0" i="0" u="none" strike="noStrike" kern="1200" cap="none" spc="0" normalizeH="0" baseline="0" noProof="0">
              <a:ln>
                <a:noFill/>
              </a:ln>
              <a:solidFill>
                <a:prstClr val="black"/>
              </a:solidFill>
              <a:effectLst/>
              <a:uLnTx/>
              <a:uFillTx/>
              <a:latin typeface="Palatino Linotype" panose="02040502050505030304"/>
              <a:ea typeface="+mn-ea"/>
              <a:cs typeface="+mn-cs"/>
            </a:endParaRPr>
          </a:p>
        </p:txBody>
      </p:sp>
    </p:spTree>
    <p:extLst>
      <p:ext uri="{BB962C8B-B14F-4D97-AF65-F5344CB8AC3E}">
        <p14:creationId xmlns:p14="http://schemas.microsoft.com/office/powerpoint/2010/main" val="2659107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normAutofit fontScale="85000" lnSpcReduction="20000"/>
          </a:bodyPr>
          <a:lstStyle/>
          <a:p>
            <a:pPr marL="0" indent="0">
              <a:buNone/>
            </a:pPr>
            <a:r>
              <a:rPr lang="fr-FR" b="1" dirty="0"/>
              <a:t>public class AVL&lt;T extends Comparable&lt;? super T&gt;&gt; implements BSTreeInterface&lt;T&gt; {</a:t>
            </a:r>
          </a:p>
          <a:p>
            <a:pPr marL="0" indent="0">
              <a:buNone/>
            </a:pPr>
            <a:r>
              <a:rPr lang="fr-FR" b="1" dirty="0"/>
              <a:t>...</a:t>
            </a:r>
          </a:p>
          <a:p>
            <a:pPr marL="365760" lvl="1" indent="0">
              <a:buNone/>
            </a:pPr>
            <a:r>
              <a:rPr lang="es-AR" b="1" dirty="0" err="1"/>
              <a:t>class</a:t>
            </a:r>
            <a:r>
              <a:rPr lang="es-AR" b="1" dirty="0"/>
              <a:t> </a:t>
            </a:r>
            <a:r>
              <a:rPr lang="es-AR" b="1" dirty="0" err="1"/>
              <a:t>Node</a:t>
            </a:r>
            <a:r>
              <a:rPr lang="es-AR" b="1" dirty="0"/>
              <a:t> </a:t>
            </a:r>
            <a:r>
              <a:rPr lang="es-AR" b="1" dirty="0" err="1"/>
              <a:t>implements</a:t>
            </a:r>
            <a:r>
              <a:rPr lang="es-AR" b="1" dirty="0"/>
              <a:t> </a:t>
            </a:r>
            <a:r>
              <a:rPr lang="es-AR" b="1" dirty="0" err="1"/>
              <a:t>NodeTreeInterface</a:t>
            </a:r>
            <a:r>
              <a:rPr lang="es-AR" b="1" dirty="0"/>
              <a:t>&lt;T&gt; {</a:t>
            </a:r>
          </a:p>
          <a:p>
            <a:pPr marL="365760" lvl="1" indent="0">
              <a:buNone/>
            </a:pPr>
            <a:endParaRPr lang="es-AR" dirty="0"/>
          </a:p>
          <a:p>
            <a:pPr marL="365760" lvl="1" indent="0">
              <a:buNone/>
            </a:pPr>
            <a:r>
              <a:rPr lang="es-AR" b="1" dirty="0"/>
              <a:t>	</a:t>
            </a:r>
            <a:r>
              <a:rPr lang="es-AR" b="1" dirty="0" err="1"/>
              <a:t>private</a:t>
            </a:r>
            <a:r>
              <a:rPr lang="es-AR" b="1" dirty="0"/>
              <a:t> T data;</a:t>
            </a:r>
          </a:p>
          <a:p>
            <a:pPr marL="365760" lvl="1" indent="0">
              <a:buNone/>
            </a:pPr>
            <a:r>
              <a:rPr lang="es-AR" b="1" dirty="0"/>
              <a:t>	</a:t>
            </a:r>
            <a:r>
              <a:rPr lang="es-AR" b="1" dirty="0" err="1"/>
              <a:t>private</a:t>
            </a:r>
            <a:r>
              <a:rPr lang="es-AR" b="1" dirty="0"/>
              <a:t> </a:t>
            </a:r>
            <a:r>
              <a:rPr lang="es-AR" b="1" dirty="0" err="1"/>
              <a:t>Node</a:t>
            </a:r>
            <a:r>
              <a:rPr lang="es-AR" b="1" dirty="0"/>
              <a:t> </a:t>
            </a:r>
            <a:r>
              <a:rPr lang="es-AR" b="1" dirty="0" err="1"/>
              <a:t>left</a:t>
            </a:r>
            <a:r>
              <a:rPr lang="es-AR" b="1" dirty="0"/>
              <a:t>;</a:t>
            </a:r>
          </a:p>
          <a:p>
            <a:pPr marL="365760" lvl="1" indent="0">
              <a:buNone/>
            </a:pPr>
            <a:r>
              <a:rPr lang="es-AR" b="1" dirty="0"/>
              <a:t>	</a:t>
            </a:r>
            <a:r>
              <a:rPr lang="es-AR" b="1" dirty="0" err="1"/>
              <a:t>private</a:t>
            </a:r>
            <a:r>
              <a:rPr lang="es-AR" b="1" dirty="0"/>
              <a:t> </a:t>
            </a:r>
            <a:r>
              <a:rPr lang="es-AR" b="1" dirty="0" err="1"/>
              <a:t>Node</a:t>
            </a:r>
            <a:r>
              <a:rPr lang="es-AR" b="1" dirty="0"/>
              <a:t> </a:t>
            </a:r>
            <a:r>
              <a:rPr lang="es-AR" b="1" dirty="0" err="1"/>
              <a:t>right</a:t>
            </a:r>
            <a:r>
              <a:rPr lang="es-AR" b="1" dirty="0"/>
              <a:t>;</a:t>
            </a:r>
          </a:p>
          <a:p>
            <a:pPr marL="365760" lvl="1" indent="0">
              <a:buNone/>
            </a:pPr>
            <a:endParaRPr lang="es-AR" dirty="0"/>
          </a:p>
          <a:p>
            <a:pPr marL="365760" lvl="1" indent="0">
              <a:buNone/>
            </a:pPr>
            <a:r>
              <a:rPr lang="es-AR" dirty="0"/>
              <a:t>	// </a:t>
            </a:r>
            <a:r>
              <a:rPr lang="es-AR" u="sng" dirty="0"/>
              <a:t>para AVL</a:t>
            </a:r>
          </a:p>
          <a:p>
            <a:pPr marL="365760" lvl="1" indent="0">
              <a:buNone/>
            </a:pPr>
            <a:r>
              <a:rPr lang="es-AR" b="1" dirty="0">
                <a:solidFill>
                  <a:srgbClr val="00B050"/>
                </a:solidFill>
              </a:rPr>
              <a:t>	</a:t>
            </a:r>
            <a:r>
              <a:rPr lang="es-AR" b="1" dirty="0" err="1">
                <a:solidFill>
                  <a:srgbClr val="00B050"/>
                </a:solidFill>
              </a:rPr>
              <a:t>private</a:t>
            </a:r>
            <a:r>
              <a:rPr lang="es-AR" b="1" dirty="0">
                <a:solidFill>
                  <a:srgbClr val="00B050"/>
                </a:solidFill>
              </a:rPr>
              <a:t> </a:t>
            </a:r>
            <a:r>
              <a:rPr lang="es-AR" b="1" dirty="0" err="1">
                <a:solidFill>
                  <a:srgbClr val="00B050"/>
                </a:solidFill>
              </a:rPr>
              <a:t>int</a:t>
            </a:r>
            <a:r>
              <a:rPr lang="es-AR" b="1" dirty="0">
                <a:solidFill>
                  <a:srgbClr val="00B050"/>
                </a:solidFill>
              </a:rPr>
              <a:t> </a:t>
            </a:r>
            <a:r>
              <a:rPr lang="es-AR" b="1" dirty="0" err="1">
                <a:solidFill>
                  <a:srgbClr val="00B050"/>
                </a:solidFill>
              </a:rPr>
              <a:t>height</a:t>
            </a:r>
            <a:r>
              <a:rPr lang="es-AR" b="1" dirty="0">
                <a:solidFill>
                  <a:srgbClr val="00B050"/>
                </a:solidFill>
              </a:rPr>
              <a:t>;</a:t>
            </a:r>
          </a:p>
          <a:p>
            <a:pPr marL="365760" lvl="1" indent="0">
              <a:buNone/>
            </a:pPr>
            <a:r>
              <a:rPr lang="es-AR" b="1" dirty="0"/>
              <a:t>	…</a:t>
            </a:r>
          </a:p>
          <a:p>
            <a:pPr marL="365760" lvl="1" indent="0">
              <a:buNone/>
            </a:pPr>
            <a:r>
              <a:rPr lang="es-AR" b="1" dirty="0"/>
              <a:t>  }</a:t>
            </a:r>
          </a:p>
          <a:p>
            <a:pPr marL="0" indent="0">
              <a:buNone/>
            </a:pPr>
            <a:r>
              <a:rPr lang="es-AR" b="1" dirty="0"/>
              <a:t>}</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42</a:t>
            </a:fld>
            <a:endParaRPr lang="en-US"/>
          </a:p>
        </p:txBody>
      </p:sp>
    </p:spTree>
    <p:extLst>
      <p:ext uri="{BB962C8B-B14F-4D97-AF65-F5344CB8AC3E}">
        <p14:creationId xmlns:p14="http://schemas.microsoft.com/office/powerpoint/2010/main" val="1581099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Idea de cómo implementar la inserción (idea a completar…)</a:t>
            </a:r>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43</a:t>
            </a:fld>
            <a:endParaRPr lang="en-US"/>
          </a:p>
        </p:txBody>
      </p:sp>
      <p:pic>
        <p:nvPicPr>
          <p:cNvPr id="5" name="Imagen 4"/>
          <p:cNvPicPr>
            <a:picLocks noChangeAspect="1"/>
          </p:cNvPicPr>
          <p:nvPr/>
        </p:nvPicPr>
        <p:blipFill>
          <a:blip r:embed="rId2"/>
          <a:stretch>
            <a:fillRect/>
          </a:stretch>
        </p:blipFill>
        <p:spPr>
          <a:xfrm>
            <a:off x="1064592" y="3216256"/>
            <a:ext cx="7337853" cy="2261351"/>
          </a:xfrm>
          <a:prstGeom prst="rect">
            <a:avLst/>
          </a:prstGeom>
        </p:spPr>
      </p:pic>
    </p:spTree>
    <p:extLst>
      <p:ext uri="{BB962C8B-B14F-4D97-AF65-F5344CB8AC3E}">
        <p14:creationId xmlns:p14="http://schemas.microsoft.com/office/powerpoint/2010/main" val="148052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9313" y="793752"/>
            <a:ext cx="5448300" cy="5562600"/>
          </a:xfrm>
          <a:prstGeom prst="rect">
            <a:avLst/>
          </a:prstGeom>
        </p:spPr>
      </p:pic>
      <p:sp>
        <p:nvSpPr>
          <p:cNvPr id="4" name="Marcador de número de diapositiva 3"/>
          <p:cNvSpPr>
            <a:spLocks noGrp="1"/>
          </p:cNvSpPr>
          <p:nvPr>
            <p:ph type="sldNum" sz="quarter" idx="12"/>
          </p:nvPr>
        </p:nvSpPr>
        <p:spPr/>
        <p:txBody>
          <a:bodyPr/>
          <a:lstStyle/>
          <a:p>
            <a:fld id="{401CF334-2D5C-4859-84A6-CA7E6E43FAEB}" type="slidenum">
              <a:rPr lang="en-US" smtClean="0"/>
              <a:t>44</a:t>
            </a:fld>
            <a:endParaRPr lang="en-US"/>
          </a:p>
        </p:txBody>
      </p:sp>
      <p:sp>
        <p:nvSpPr>
          <p:cNvPr id="8" name="Rectángulo 7"/>
          <p:cNvSpPr/>
          <p:nvPr/>
        </p:nvSpPr>
        <p:spPr>
          <a:xfrm>
            <a:off x="723138" y="1028000"/>
            <a:ext cx="8229600" cy="104720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9" name="Rectángulo 8"/>
          <p:cNvSpPr/>
          <p:nvPr/>
        </p:nvSpPr>
        <p:spPr>
          <a:xfrm>
            <a:off x="794984" y="5957207"/>
            <a:ext cx="8085909" cy="27377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Tree>
    <p:extLst>
      <p:ext uri="{BB962C8B-B14F-4D97-AF65-F5344CB8AC3E}">
        <p14:creationId xmlns:p14="http://schemas.microsoft.com/office/powerpoint/2010/main" val="110965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9313" y="793752"/>
            <a:ext cx="5448300" cy="5562600"/>
          </a:xfrm>
          <a:prstGeom prst="rect">
            <a:avLst/>
          </a:prstGeom>
        </p:spPr>
      </p:pic>
      <p:sp>
        <p:nvSpPr>
          <p:cNvPr id="4" name="Marcador de número de diapositiva 3"/>
          <p:cNvSpPr>
            <a:spLocks noGrp="1"/>
          </p:cNvSpPr>
          <p:nvPr>
            <p:ph type="sldNum" sz="quarter" idx="12"/>
          </p:nvPr>
        </p:nvSpPr>
        <p:spPr/>
        <p:txBody>
          <a:bodyPr/>
          <a:lstStyle/>
          <a:p>
            <a:fld id="{401CF334-2D5C-4859-84A6-CA7E6E43FAEB}" type="slidenum">
              <a:rPr lang="en-US" smtClean="0"/>
              <a:t>45</a:t>
            </a:fld>
            <a:endParaRPr lang="en-US"/>
          </a:p>
        </p:txBody>
      </p:sp>
      <p:sp>
        <p:nvSpPr>
          <p:cNvPr id="8" name="Rectángulo 7"/>
          <p:cNvSpPr/>
          <p:nvPr/>
        </p:nvSpPr>
        <p:spPr>
          <a:xfrm>
            <a:off x="723138" y="1028000"/>
            <a:ext cx="8229600" cy="104720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9" name="Rectángulo 8"/>
          <p:cNvSpPr/>
          <p:nvPr/>
        </p:nvSpPr>
        <p:spPr>
          <a:xfrm>
            <a:off x="794984" y="5957207"/>
            <a:ext cx="8085909" cy="27377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10" name="Rectángulo 9"/>
          <p:cNvSpPr/>
          <p:nvPr/>
        </p:nvSpPr>
        <p:spPr>
          <a:xfrm>
            <a:off x="723138" y="2154339"/>
            <a:ext cx="8229600" cy="61498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actualizo altura</a:t>
            </a:r>
          </a:p>
        </p:txBody>
      </p:sp>
      <p:sp>
        <p:nvSpPr>
          <p:cNvPr id="11" name="Rectángulo 10"/>
          <p:cNvSpPr/>
          <p:nvPr/>
        </p:nvSpPr>
        <p:spPr>
          <a:xfrm>
            <a:off x="723138" y="2817074"/>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calculo balance</a:t>
            </a:r>
          </a:p>
        </p:txBody>
      </p:sp>
    </p:spTree>
    <p:extLst>
      <p:ext uri="{BB962C8B-B14F-4D97-AF65-F5344CB8AC3E}">
        <p14:creationId xmlns:p14="http://schemas.microsoft.com/office/powerpoint/2010/main" val="30604286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9313" y="793752"/>
            <a:ext cx="5448300" cy="5562600"/>
          </a:xfrm>
          <a:prstGeom prst="rect">
            <a:avLst/>
          </a:prstGeom>
        </p:spPr>
      </p:pic>
      <p:sp>
        <p:nvSpPr>
          <p:cNvPr id="4" name="Marcador de número de diapositiva 3"/>
          <p:cNvSpPr>
            <a:spLocks noGrp="1"/>
          </p:cNvSpPr>
          <p:nvPr>
            <p:ph type="sldNum" sz="quarter" idx="12"/>
          </p:nvPr>
        </p:nvSpPr>
        <p:spPr/>
        <p:txBody>
          <a:bodyPr/>
          <a:lstStyle/>
          <a:p>
            <a:fld id="{401CF334-2D5C-4859-84A6-CA7E6E43FAEB}" type="slidenum">
              <a:rPr lang="en-US" smtClean="0"/>
              <a:t>46</a:t>
            </a:fld>
            <a:endParaRPr lang="en-US"/>
          </a:p>
        </p:txBody>
      </p:sp>
      <p:sp>
        <p:nvSpPr>
          <p:cNvPr id="8" name="Rectángulo 7"/>
          <p:cNvSpPr/>
          <p:nvPr/>
        </p:nvSpPr>
        <p:spPr>
          <a:xfrm>
            <a:off x="723138" y="1028000"/>
            <a:ext cx="8229600" cy="104720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9" name="Rectángulo 8"/>
          <p:cNvSpPr/>
          <p:nvPr/>
        </p:nvSpPr>
        <p:spPr>
          <a:xfrm>
            <a:off x="729669" y="5957207"/>
            <a:ext cx="8085909" cy="27377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10" name="Rectángulo 9"/>
          <p:cNvSpPr/>
          <p:nvPr/>
        </p:nvSpPr>
        <p:spPr>
          <a:xfrm>
            <a:off x="723138" y="2154339"/>
            <a:ext cx="8229600" cy="61498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actualizo altura</a:t>
            </a:r>
          </a:p>
        </p:txBody>
      </p:sp>
      <p:sp>
        <p:nvSpPr>
          <p:cNvPr id="11" name="Rectángulo 10"/>
          <p:cNvSpPr/>
          <p:nvPr/>
        </p:nvSpPr>
        <p:spPr>
          <a:xfrm>
            <a:off x="723138" y="2817074"/>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calculo balance</a:t>
            </a:r>
          </a:p>
        </p:txBody>
      </p:sp>
      <p:sp>
        <p:nvSpPr>
          <p:cNvPr id="15" name="Rectángulo 14"/>
          <p:cNvSpPr/>
          <p:nvPr/>
        </p:nvSpPr>
        <p:spPr>
          <a:xfrm>
            <a:off x="723138" y="3440963"/>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7" name="Rectángulo 16"/>
          <p:cNvSpPr/>
          <p:nvPr/>
        </p:nvSpPr>
        <p:spPr>
          <a:xfrm>
            <a:off x="723138" y="4005378"/>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8" name="Rectángulo 17"/>
          <p:cNvSpPr/>
          <p:nvPr/>
        </p:nvSpPr>
        <p:spPr>
          <a:xfrm>
            <a:off x="723138" y="4615001"/>
            <a:ext cx="8229600" cy="476988"/>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9" name="Rectángulo 18"/>
          <p:cNvSpPr/>
          <p:nvPr/>
        </p:nvSpPr>
        <p:spPr>
          <a:xfrm>
            <a:off x="723138" y="5442628"/>
            <a:ext cx="8229600" cy="514579"/>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2" name="Rectángulo 1"/>
          <p:cNvSpPr/>
          <p:nvPr/>
        </p:nvSpPr>
        <p:spPr>
          <a:xfrm>
            <a:off x="729669" y="3297453"/>
            <a:ext cx="8275231" cy="1422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5" name="Rectángulo 74"/>
          <p:cNvSpPr/>
          <p:nvPr/>
        </p:nvSpPr>
        <p:spPr>
          <a:xfrm>
            <a:off x="729669" y="4460449"/>
            <a:ext cx="8275231" cy="1422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6" name="Rectángulo 75"/>
          <p:cNvSpPr/>
          <p:nvPr/>
        </p:nvSpPr>
        <p:spPr>
          <a:xfrm>
            <a:off x="723138" y="3872562"/>
            <a:ext cx="8275231" cy="1422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7" name="Rectángulo 76"/>
          <p:cNvSpPr/>
          <p:nvPr/>
        </p:nvSpPr>
        <p:spPr>
          <a:xfrm>
            <a:off x="729669" y="5289963"/>
            <a:ext cx="8275231" cy="14224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grpSp>
        <p:nvGrpSpPr>
          <p:cNvPr id="20" name="Grupo 19"/>
          <p:cNvGrpSpPr/>
          <p:nvPr/>
        </p:nvGrpSpPr>
        <p:grpSpPr>
          <a:xfrm>
            <a:off x="6503811" y="2981927"/>
            <a:ext cx="2513644" cy="2467073"/>
            <a:chOff x="189458" y="1386222"/>
            <a:chExt cx="2513644" cy="2467073"/>
          </a:xfrm>
        </p:grpSpPr>
        <p:cxnSp>
          <p:nvCxnSpPr>
            <p:cNvPr id="21" name="Straight Arrow Connector 14"/>
            <p:cNvCxnSpPr/>
            <p:nvPr/>
          </p:nvCxnSpPr>
          <p:spPr>
            <a:xfrm flipH="1">
              <a:off x="1668713" y="2184186"/>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Oval 35"/>
            <p:cNvSpPr/>
            <p:nvPr/>
          </p:nvSpPr>
          <p:spPr>
            <a:xfrm>
              <a:off x="1745330" y="1731645"/>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3</a:t>
              </a:r>
            </a:p>
          </p:txBody>
        </p:sp>
        <p:sp>
          <p:nvSpPr>
            <p:cNvPr id="23" name="CuadroTexto 22"/>
            <p:cNvSpPr txBox="1"/>
            <p:nvPr/>
          </p:nvSpPr>
          <p:spPr>
            <a:xfrm>
              <a:off x="1572369" y="1386222"/>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24" name="CuadroTexto 23"/>
            <p:cNvSpPr txBox="1"/>
            <p:nvPr/>
          </p:nvSpPr>
          <p:spPr>
            <a:xfrm>
              <a:off x="585264" y="1744189"/>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cxnSp>
          <p:nvCxnSpPr>
            <p:cNvPr id="25" name="Straight Arrow Connector 18"/>
            <p:cNvCxnSpPr/>
            <p:nvPr/>
          </p:nvCxnSpPr>
          <p:spPr>
            <a:xfrm flipH="1">
              <a:off x="1248070" y="2925743"/>
              <a:ext cx="146981" cy="31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7"/>
            <p:cNvSpPr/>
            <p:nvPr/>
          </p:nvSpPr>
          <p:spPr>
            <a:xfrm>
              <a:off x="859187" y="3324121"/>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1</a:t>
              </a:r>
            </a:p>
          </p:txBody>
        </p:sp>
        <p:sp>
          <p:nvSpPr>
            <p:cNvPr id="27" name="Oval 4"/>
            <p:cNvSpPr/>
            <p:nvPr/>
          </p:nvSpPr>
          <p:spPr>
            <a:xfrm>
              <a:off x="1306447" y="2470793"/>
              <a:ext cx="531844" cy="468023"/>
            </a:xfrm>
            <a:prstGeom prst="ellipse">
              <a:avLst/>
            </a:prstGeom>
            <a:ln>
              <a:solidFill>
                <a:schemeClr val="accent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2</a:t>
              </a:r>
            </a:p>
          </p:txBody>
        </p:sp>
        <p:sp>
          <p:nvSpPr>
            <p:cNvPr id="28" name="CuadroTexto 27"/>
            <p:cNvSpPr txBox="1"/>
            <p:nvPr/>
          </p:nvSpPr>
          <p:spPr>
            <a:xfrm>
              <a:off x="189458" y="2507349"/>
              <a:ext cx="1339457"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FF0000"/>
                  </a:solidFill>
                </a:rPr>
                <a:t>1</a:t>
              </a:r>
              <a:endParaRPr lang="en-US" sz="2400" b="1" dirty="0" err="1">
                <a:solidFill>
                  <a:srgbClr val="FF0000"/>
                </a:solidFill>
              </a:endParaRPr>
            </a:p>
          </p:txBody>
        </p:sp>
        <p:sp>
          <p:nvSpPr>
            <p:cNvPr id="29" name="CuadroTexto 28"/>
            <p:cNvSpPr txBox="1"/>
            <p:nvPr/>
          </p:nvSpPr>
          <p:spPr>
            <a:xfrm>
              <a:off x="378623" y="3483963"/>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30" name="CuadroTexto 29"/>
            <p:cNvSpPr txBox="1"/>
            <p:nvPr/>
          </p:nvSpPr>
          <p:spPr>
            <a:xfrm>
              <a:off x="1147762" y="2155728"/>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31" name="CuadroTexto 30"/>
            <p:cNvSpPr txBox="1"/>
            <p:nvPr/>
          </p:nvSpPr>
          <p:spPr>
            <a:xfrm>
              <a:off x="2248919" y="2189062"/>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32" name="CuadroTexto 31"/>
            <p:cNvSpPr txBox="1"/>
            <p:nvPr/>
          </p:nvSpPr>
          <p:spPr>
            <a:xfrm>
              <a:off x="1765819" y="2998088"/>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33" name="CuadroTexto 32"/>
            <p:cNvSpPr txBox="1"/>
            <p:nvPr/>
          </p:nvSpPr>
          <p:spPr>
            <a:xfrm>
              <a:off x="823185" y="301262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grpSp>
        <p:nvGrpSpPr>
          <p:cNvPr id="34" name="Grupo 33"/>
          <p:cNvGrpSpPr/>
          <p:nvPr/>
        </p:nvGrpSpPr>
        <p:grpSpPr>
          <a:xfrm>
            <a:off x="6652349" y="2983178"/>
            <a:ext cx="2128846" cy="2342065"/>
            <a:chOff x="232912" y="4097990"/>
            <a:chExt cx="2128846" cy="2342065"/>
          </a:xfrm>
        </p:grpSpPr>
        <p:cxnSp>
          <p:nvCxnSpPr>
            <p:cNvPr id="35" name="Straight Arrow Connector 14"/>
            <p:cNvCxnSpPr/>
            <p:nvPr/>
          </p:nvCxnSpPr>
          <p:spPr>
            <a:xfrm flipH="1">
              <a:off x="1753297" y="4783367"/>
              <a:ext cx="204031" cy="2558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6" name="Oval 35"/>
            <p:cNvSpPr/>
            <p:nvPr/>
          </p:nvSpPr>
          <p:spPr>
            <a:xfrm>
              <a:off x="1829914" y="4330826"/>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sp>
          <p:nvSpPr>
            <p:cNvPr id="37" name="CuadroTexto 36"/>
            <p:cNvSpPr txBox="1"/>
            <p:nvPr/>
          </p:nvSpPr>
          <p:spPr>
            <a:xfrm>
              <a:off x="583418" y="4401466"/>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38" name="Oval 9"/>
            <p:cNvSpPr/>
            <p:nvPr/>
          </p:nvSpPr>
          <p:spPr>
            <a:xfrm>
              <a:off x="1642635" y="587643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3</a:t>
              </a:r>
            </a:p>
          </p:txBody>
        </p:sp>
        <p:cxnSp>
          <p:nvCxnSpPr>
            <p:cNvPr id="39" name="Straight Arrow Connector 20"/>
            <p:cNvCxnSpPr/>
            <p:nvPr/>
          </p:nvCxnSpPr>
          <p:spPr>
            <a:xfrm>
              <a:off x="1712762" y="5567915"/>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0" name="Oval 4"/>
            <p:cNvSpPr/>
            <p:nvPr/>
          </p:nvSpPr>
          <p:spPr>
            <a:xfrm>
              <a:off x="1391031" y="5069974"/>
              <a:ext cx="531844" cy="468023"/>
            </a:xfrm>
            <a:prstGeom prst="ellipse">
              <a:avLst/>
            </a:prstGeom>
            <a:ln>
              <a:solidFill>
                <a:schemeClr val="accent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2</a:t>
              </a:r>
            </a:p>
          </p:txBody>
        </p:sp>
        <p:sp>
          <p:nvSpPr>
            <p:cNvPr id="41" name="CuadroTexto 40"/>
            <p:cNvSpPr txBox="1"/>
            <p:nvPr/>
          </p:nvSpPr>
          <p:spPr>
            <a:xfrm>
              <a:off x="232912" y="5153220"/>
              <a:ext cx="1339457"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FF0000"/>
                  </a:solidFill>
                </a:rPr>
                <a:t>-1</a:t>
              </a:r>
              <a:endParaRPr lang="en-US" sz="2400" b="1" dirty="0" err="1">
                <a:solidFill>
                  <a:srgbClr val="FF0000"/>
                </a:solidFill>
              </a:endParaRPr>
            </a:p>
          </p:txBody>
        </p:sp>
        <p:sp>
          <p:nvSpPr>
            <p:cNvPr id="42" name="CuadroTexto 41"/>
            <p:cNvSpPr txBox="1"/>
            <p:nvPr/>
          </p:nvSpPr>
          <p:spPr>
            <a:xfrm>
              <a:off x="1193124" y="6070723"/>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43" name="CuadroTexto 42"/>
            <p:cNvSpPr txBox="1"/>
            <p:nvPr/>
          </p:nvSpPr>
          <p:spPr>
            <a:xfrm>
              <a:off x="693579" y="5762946"/>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44" name="CuadroTexto 43"/>
            <p:cNvSpPr txBox="1"/>
            <p:nvPr/>
          </p:nvSpPr>
          <p:spPr>
            <a:xfrm>
              <a:off x="1296550" y="5730314"/>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sp>
          <p:nvSpPr>
            <p:cNvPr id="45" name="CuadroTexto 44"/>
            <p:cNvSpPr txBox="1"/>
            <p:nvPr/>
          </p:nvSpPr>
          <p:spPr>
            <a:xfrm>
              <a:off x="1079538" y="488759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46" name="CuadroTexto 45"/>
            <p:cNvSpPr txBox="1"/>
            <p:nvPr/>
          </p:nvSpPr>
          <p:spPr>
            <a:xfrm>
              <a:off x="1499039" y="409799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grpSp>
      <p:grpSp>
        <p:nvGrpSpPr>
          <p:cNvPr id="47" name="Grupo 46"/>
          <p:cNvGrpSpPr/>
          <p:nvPr/>
        </p:nvGrpSpPr>
        <p:grpSpPr>
          <a:xfrm>
            <a:off x="6093457" y="3042987"/>
            <a:ext cx="2688441" cy="2359388"/>
            <a:chOff x="4480541" y="1321492"/>
            <a:chExt cx="2688441" cy="2359388"/>
          </a:xfrm>
        </p:grpSpPr>
        <p:sp>
          <p:nvSpPr>
            <p:cNvPr id="48" name="Oval 35"/>
            <p:cNvSpPr/>
            <p:nvPr/>
          </p:nvSpPr>
          <p:spPr>
            <a:xfrm>
              <a:off x="5696007" y="1563903"/>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3</a:t>
              </a:r>
            </a:p>
          </p:txBody>
        </p:sp>
        <p:sp>
          <p:nvSpPr>
            <p:cNvPr id="49" name="CuadroTexto 48"/>
            <p:cNvSpPr txBox="1"/>
            <p:nvPr/>
          </p:nvSpPr>
          <p:spPr>
            <a:xfrm>
              <a:off x="4480541" y="1627260"/>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50" name="Oval 7"/>
            <p:cNvSpPr/>
            <p:nvPr/>
          </p:nvSpPr>
          <p:spPr>
            <a:xfrm>
              <a:off x="6211105" y="227333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cxnSp>
          <p:nvCxnSpPr>
            <p:cNvPr id="51" name="Straight Arrow Connector 20"/>
            <p:cNvCxnSpPr/>
            <p:nvPr/>
          </p:nvCxnSpPr>
          <p:spPr>
            <a:xfrm>
              <a:off x="6133780" y="1996186"/>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2" name="Oval 7"/>
            <p:cNvSpPr/>
            <p:nvPr/>
          </p:nvSpPr>
          <p:spPr>
            <a:xfrm>
              <a:off x="6637138" y="3121406"/>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5</a:t>
              </a:r>
            </a:p>
          </p:txBody>
        </p:sp>
        <p:cxnSp>
          <p:nvCxnSpPr>
            <p:cNvPr id="53" name="Straight Arrow Connector 20"/>
            <p:cNvCxnSpPr/>
            <p:nvPr/>
          </p:nvCxnSpPr>
          <p:spPr>
            <a:xfrm>
              <a:off x="6662588" y="2774827"/>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54" name="CuadroTexto 53"/>
            <p:cNvSpPr txBox="1"/>
            <p:nvPr/>
          </p:nvSpPr>
          <p:spPr>
            <a:xfrm>
              <a:off x="5098712" y="2470793"/>
              <a:ext cx="1339457"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FF0000"/>
                  </a:solidFill>
                </a:rPr>
                <a:t>-1</a:t>
              </a:r>
              <a:endParaRPr lang="en-US" sz="2400" b="1" dirty="0" err="1">
                <a:solidFill>
                  <a:srgbClr val="FF0000"/>
                </a:solidFill>
              </a:endParaRPr>
            </a:p>
          </p:txBody>
        </p:sp>
        <p:sp>
          <p:nvSpPr>
            <p:cNvPr id="55" name="CuadroTexto 54"/>
            <p:cNvSpPr txBox="1"/>
            <p:nvPr/>
          </p:nvSpPr>
          <p:spPr>
            <a:xfrm>
              <a:off x="6176768" y="3311548"/>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56" name="CuadroTexto 55"/>
            <p:cNvSpPr txBox="1"/>
            <p:nvPr/>
          </p:nvSpPr>
          <p:spPr>
            <a:xfrm>
              <a:off x="5427198" y="1321492"/>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57" name="CuadroTexto 56"/>
            <p:cNvSpPr txBox="1"/>
            <p:nvPr/>
          </p:nvSpPr>
          <p:spPr>
            <a:xfrm>
              <a:off x="5869223" y="2190231"/>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58" name="CuadroTexto 57"/>
            <p:cNvSpPr txBox="1"/>
            <p:nvPr/>
          </p:nvSpPr>
          <p:spPr>
            <a:xfrm>
              <a:off x="5001800" y="2221480"/>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59" name="CuadroTexto 58"/>
            <p:cNvSpPr txBox="1"/>
            <p:nvPr/>
          </p:nvSpPr>
          <p:spPr>
            <a:xfrm>
              <a:off x="5663505" y="2967094"/>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60" name="CuadroTexto 59"/>
            <p:cNvSpPr txBox="1"/>
            <p:nvPr/>
          </p:nvSpPr>
          <p:spPr>
            <a:xfrm>
              <a:off x="6284650" y="2962609"/>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grpSp>
        <p:nvGrpSpPr>
          <p:cNvPr id="61" name="Grupo 60"/>
          <p:cNvGrpSpPr/>
          <p:nvPr/>
        </p:nvGrpSpPr>
        <p:grpSpPr>
          <a:xfrm>
            <a:off x="6023708" y="3078836"/>
            <a:ext cx="2740616" cy="2227044"/>
            <a:chOff x="4375968" y="4137436"/>
            <a:chExt cx="2740616" cy="2227044"/>
          </a:xfrm>
        </p:grpSpPr>
        <p:sp>
          <p:nvSpPr>
            <p:cNvPr id="62" name="Oval 35"/>
            <p:cNvSpPr/>
            <p:nvPr/>
          </p:nvSpPr>
          <p:spPr>
            <a:xfrm>
              <a:off x="5615459" y="4338179"/>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sp>
          <p:nvSpPr>
            <p:cNvPr id="63" name="CuadroTexto 62"/>
            <p:cNvSpPr txBox="1"/>
            <p:nvPr/>
          </p:nvSpPr>
          <p:spPr>
            <a:xfrm>
              <a:off x="4375968" y="4391880"/>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64" name="Oval 7"/>
            <p:cNvSpPr/>
            <p:nvPr/>
          </p:nvSpPr>
          <p:spPr>
            <a:xfrm>
              <a:off x="6130557" y="5047614"/>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6</a:t>
              </a:r>
            </a:p>
          </p:txBody>
        </p:sp>
        <p:cxnSp>
          <p:nvCxnSpPr>
            <p:cNvPr id="65" name="Straight Arrow Connector 20"/>
            <p:cNvCxnSpPr/>
            <p:nvPr/>
          </p:nvCxnSpPr>
          <p:spPr>
            <a:xfrm>
              <a:off x="6053232" y="4770462"/>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6" name="Oval 9"/>
            <p:cNvSpPr/>
            <p:nvPr/>
          </p:nvSpPr>
          <p:spPr>
            <a:xfrm>
              <a:off x="5864635" y="5858492"/>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3</a:t>
              </a:r>
            </a:p>
          </p:txBody>
        </p:sp>
        <p:cxnSp>
          <p:nvCxnSpPr>
            <p:cNvPr id="67" name="Straight Arrow Connector 18"/>
            <p:cNvCxnSpPr/>
            <p:nvPr/>
          </p:nvCxnSpPr>
          <p:spPr>
            <a:xfrm flipH="1">
              <a:off x="6196995" y="5542272"/>
              <a:ext cx="146981" cy="316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8" name="CuadroTexto 67"/>
            <p:cNvSpPr txBox="1"/>
            <p:nvPr/>
          </p:nvSpPr>
          <p:spPr>
            <a:xfrm>
              <a:off x="5057021" y="5139065"/>
              <a:ext cx="1339457"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FF0000"/>
                  </a:solidFill>
                </a:rPr>
                <a:t>1</a:t>
              </a:r>
              <a:endParaRPr lang="en-US" sz="2400" b="1" dirty="0" err="1">
                <a:solidFill>
                  <a:srgbClr val="FF0000"/>
                </a:solidFill>
              </a:endParaRPr>
            </a:p>
          </p:txBody>
        </p:sp>
        <p:sp>
          <p:nvSpPr>
            <p:cNvPr id="69" name="CuadroTexto 68"/>
            <p:cNvSpPr txBox="1"/>
            <p:nvPr/>
          </p:nvSpPr>
          <p:spPr>
            <a:xfrm>
              <a:off x="5415166" y="5995148"/>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70" name="CuadroTexto 69"/>
            <p:cNvSpPr txBox="1"/>
            <p:nvPr/>
          </p:nvSpPr>
          <p:spPr>
            <a:xfrm>
              <a:off x="5768442" y="4900726"/>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71" name="CuadroTexto 70"/>
            <p:cNvSpPr txBox="1"/>
            <p:nvPr/>
          </p:nvSpPr>
          <p:spPr>
            <a:xfrm>
              <a:off x="5241824" y="4137436"/>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72" name="CuadroTexto 71"/>
            <p:cNvSpPr txBox="1"/>
            <p:nvPr/>
          </p:nvSpPr>
          <p:spPr>
            <a:xfrm>
              <a:off x="4927155" y="4935830"/>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2</a:t>
              </a:r>
              <a:endParaRPr lang="en-US" b="1" dirty="0" err="1">
                <a:solidFill>
                  <a:schemeClr val="accent6">
                    <a:lumMod val="40000"/>
                    <a:lumOff val="60000"/>
                  </a:schemeClr>
                </a:solidFill>
              </a:endParaRPr>
            </a:p>
          </p:txBody>
        </p:sp>
        <p:sp>
          <p:nvSpPr>
            <p:cNvPr id="73" name="CuadroTexto 72"/>
            <p:cNvSpPr txBox="1"/>
            <p:nvPr/>
          </p:nvSpPr>
          <p:spPr>
            <a:xfrm>
              <a:off x="6662401" y="5700382"/>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74" name="CuadroTexto 73"/>
            <p:cNvSpPr txBox="1"/>
            <p:nvPr/>
          </p:nvSpPr>
          <p:spPr>
            <a:xfrm>
              <a:off x="5541350" y="5687371"/>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spTree>
    <p:extLst>
      <p:ext uri="{BB962C8B-B14F-4D97-AF65-F5344CB8AC3E}">
        <p14:creationId xmlns:p14="http://schemas.microsoft.com/office/powerpoint/2010/main" val="2067799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nodeType="clickEffect">
                                  <p:stCondLst>
                                    <p:cond delay="0"/>
                                  </p:stCondLst>
                                  <p:childTnLst>
                                    <p:animEffect transition="out" filter="barn(inVertical)">
                                      <p:cBhvr>
                                        <p:cTn id="11" dur="500"/>
                                        <p:tgtEl>
                                          <p:spTgt spid="20"/>
                                        </p:tgtEl>
                                      </p:cBhvr>
                                    </p:animEffect>
                                    <p:set>
                                      <p:cBhvr>
                                        <p:cTn id="12" dur="1" fill="hold">
                                          <p:stCondLst>
                                            <p:cond delay="499"/>
                                          </p:stCondLst>
                                        </p:cTn>
                                        <p:tgtEl>
                                          <p:spTgt spid="20"/>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xit" presetSubtype="21" fill="hold" grpId="0" nodeType="clickEffect">
                                  <p:stCondLst>
                                    <p:cond delay="0"/>
                                  </p:stCondLst>
                                  <p:childTnLst>
                                    <p:animEffect transition="out" filter="barn(inVertic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47"/>
                                        </p:tgtEl>
                                        <p:attrNameLst>
                                          <p:attrName>style.visibility</p:attrName>
                                        </p:attrNameLst>
                                      </p:cBhvr>
                                      <p:to>
                                        <p:strVal val="visible"/>
                                      </p:to>
                                    </p:set>
                                    <p:animEffect transition="in" filter="barn(inVertical)">
                                      <p:cBhvr>
                                        <p:cTn id="22" dur="500"/>
                                        <p:tgtEl>
                                          <p:spTgt spid="4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xit" presetSubtype="21" fill="hold" nodeType="clickEffect">
                                  <p:stCondLst>
                                    <p:cond delay="0"/>
                                  </p:stCondLst>
                                  <p:childTnLst>
                                    <p:animEffect transition="out" filter="barn(inVertical)">
                                      <p:cBhvr>
                                        <p:cTn id="26" dur="500"/>
                                        <p:tgtEl>
                                          <p:spTgt spid="47"/>
                                        </p:tgtEl>
                                      </p:cBhvr>
                                    </p:animEffect>
                                    <p:set>
                                      <p:cBhvr>
                                        <p:cTn id="27" dur="1" fill="hold">
                                          <p:stCondLst>
                                            <p:cond delay="499"/>
                                          </p:stCondLst>
                                        </p:cTn>
                                        <p:tgtEl>
                                          <p:spTgt spid="47"/>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xit" presetSubtype="21" fill="hold" grpId="0" nodeType="clickEffect">
                                  <p:stCondLst>
                                    <p:cond delay="0"/>
                                  </p:stCondLst>
                                  <p:childTnLst>
                                    <p:animEffect transition="out" filter="barn(inVertical)">
                                      <p:cBhvr>
                                        <p:cTn id="31" dur="500"/>
                                        <p:tgtEl>
                                          <p:spTgt spid="76"/>
                                        </p:tgtEl>
                                      </p:cBhvr>
                                    </p:animEffect>
                                    <p:set>
                                      <p:cBhvr>
                                        <p:cTn id="32" dur="1" fill="hold">
                                          <p:stCondLst>
                                            <p:cond delay="499"/>
                                          </p:stCondLst>
                                        </p:cTn>
                                        <p:tgtEl>
                                          <p:spTgt spid="76"/>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barn(inVertical)">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xit" presetSubtype="21" fill="hold" nodeType="clickEffect">
                                  <p:stCondLst>
                                    <p:cond delay="0"/>
                                  </p:stCondLst>
                                  <p:childTnLst>
                                    <p:animEffect transition="out" filter="barn(inVertical)">
                                      <p:cBhvr>
                                        <p:cTn id="41" dur="500"/>
                                        <p:tgtEl>
                                          <p:spTgt spid="34"/>
                                        </p:tgtEl>
                                      </p:cBhvr>
                                    </p:animEffect>
                                    <p:set>
                                      <p:cBhvr>
                                        <p:cTn id="42" dur="1" fill="hold">
                                          <p:stCondLst>
                                            <p:cond delay="499"/>
                                          </p:stCondLst>
                                        </p:cTn>
                                        <p:tgtEl>
                                          <p:spTgt spid="3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6" presetClass="exit" presetSubtype="21" fill="hold" grpId="0" nodeType="clickEffect">
                                  <p:stCondLst>
                                    <p:cond delay="0"/>
                                  </p:stCondLst>
                                  <p:childTnLst>
                                    <p:animEffect transition="out" filter="barn(inVertical)">
                                      <p:cBhvr>
                                        <p:cTn id="46" dur="500"/>
                                        <p:tgtEl>
                                          <p:spTgt spid="75"/>
                                        </p:tgtEl>
                                      </p:cBhvr>
                                    </p:animEffect>
                                    <p:set>
                                      <p:cBhvr>
                                        <p:cTn id="47" dur="1" fill="hold">
                                          <p:stCondLst>
                                            <p:cond delay="499"/>
                                          </p:stCondLst>
                                        </p:cTn>
                                        <p:tgtEl>
                                          <p:spTgt spid="7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barn(inVertical)">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16" presetClass="exit" presetSubtype="21" fill="hold" nodeType="clickEffect">
                                  <p:stCondLst>
                                    <p:cond delay="0"/>
                                  </p:stCondLst>
                                  <p:childTnLst>
                                    <p:animEffect transition="out" filter="barn(inVertical)">
                                      <p:cBhvr>
                                        <p:cTn id="56" dur="500"/>
                                        <p:tgtEl>
                                          <p:spTgt spid="61"/>
                                        </p:tgtEl>
                                      </p:cBhvr>
                                    </p:animEffect>
                                    <p:set>
                                      <p:cBhvr>
                                        <p:cTn id="57" dur="1" fill="hold">
                                          <p:stCondLst>
                                            <p:cond delay="499"/>
                                          </p:stCondLst>
                                        </p:cTn>
                                        <p:tgtEl>
                                          <p:spTgt spid="61"/>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6" presetClass="exit" presetSubtype="21" fill="hold" grpId="0" nodeType="clickEffect">
                                  <p:stCondLst>
                                    <p:cond delay="0"/>
                                  </p:stCondLst>
                                  <p:childTnLst>
                                    <p:animEffect transition="out" filter="barn(inVertical)">
                                      <p:cBhvr>
                                        <p:cTn id="61" dur="500"/>
                                        <p:tgtEl>
                                          <p:spTgt spid="77"/>
                                        </p:tgtEl>
                                      </p:cBhvr>
                                    </p:animEffect>
                                    <p:set>
                                      <p:cBhvr>
                                        <p:cTn id="62" dur="1" fill="hold">
                                          <p:stCondLst>
                                            <p:cond delay="499"/>
                                          </p:stCondLst>
                                        </p:cTn>
                                        <p:tgtEl>
                                          <p:spTgt spid="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5" grpId="0" animBg="1"/>
      <p:bldP spid="76" grpId="0" animBg="1"/>
      <p:bldP spid="7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stretch>
            <a:fillRect/>
          </a:stretch>
        </p:blipFill>
        <p:spPr>
          <a:xfrm>
            <a:off x="489313" y="793752"/>
            <a:ext cx="5448300" cy="5562600"/>
          </a:xfrm>
          <a:prstGeom prst="rect">
            <a:avLst/>
          </a:prstGeom>
        </p:spPr>
      </p:pic>
      <p:sp>
        <p:nvSpPr>
          <p:cNvPr id="4" name="Marcador de número de diapositiva 3"/>
          <p:cNvSpPr>
            <a:spLocks noGrp="1"/>
          </p:cNvSpPr>
          <p:nvPr>
            <p:ph type="sldNum" sz="quarter" idx="12"/>
          </p:nvPr>
        </p:nvSpPr>
        <p:spPr/>
        <p:txBody>
          <a:bodyPr/>
          <a:lstStyle/>
          <a:p>
            <a:fld id="{401CF334-2D5C-4859-84A6-CA7E6E43FAEB}" type="slidenum">
              <a:rPr lang="en-US" smtClean="0"/>
              <a:t>47</a:t>
            </a:fld>
            <a:endParaRPr lang="en-US"/>
          </a:p>
        </p:txBody>
      </p:sp>
      <p:sp>
        <p:nvSpPr>
          <p:cNvPr id="8" name="Rectángulo 7"/>
          <p:cNvSpPr/>
          <p:nvPr/>
        </p:nvSpPr>
        <p:spPr>
          <a:xfrm>
            <a:off x="723138" y="1028000"/>
            <a:ext cx="8229600" cy="104720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9" name="Rectángulo 8"/>
          <p:cNvSpPr/>
          <p:nvPr/>
        </p:nvSpPr>
        <p:spPr>
          <a:xfrm>
            <a:off x="729669" y="5957207"/>
            <a:ext cx="8085909" cy="273776"/>
          </a:xfrm>
          <a:prstGeom prst="rect">
            <a:avLst/>
          </a:prstGeom>
          <a:solidFill>
            <a:schemeClr val="accent1">
              <a:alpha val="2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esta es la típica inserción en BST</a:t>
            </a:r>
          </a:p>
        </p:txBody>
      </p:sp>
      <p:sp>
        <p:nvSpPr>
          <p:cNvPr id="10" name="Rectángulo 9"/>
          <p:cNvSpPr/>
          <p:nvPr/>
        </p:nvSpPr>
        <p:spPr>
          <a:xfrm>
            <a:off x="723138" y="2154339"/>
            <a:ext cx="8229600" cy="61498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actualizo altura</a:t>
            </a:r>
          </a:p>
        </p:txBody>
      </p:sp>
      <p:sp>
        <p:nvSpPr>
          <p:cNvPr id="11" name="Rectángulo 10"/>
          <p:cNvSpPr/>
          <p:nvPr/>
        </p:nvSpPr>
        <p:spPr>
          <a:xfrm>
            <a:off x="723138" y="2817074"/>
            <a:ext cx="8229600" cy="252697"/>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para AVL: calculo balance</a:t>
            </a:r>
          </a:p>
        </p:txBody>
      </p:sp>
      <p:sp>
        <p:nvSpPr>
          <p:cNvPr id="15" name="Rectángulo 14"/>
          <p:cNvSpPr/>
          <p:nvPr/>
        </p:nvSpPr>
        <p:spPr>
          <a:xfrm>
            <a:off x="723138" y="3069771"/>
            <a:ext cx="8229600" cy="623889"/>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7" name="Rectángulo 16"/>
          <p:cNvSpPr/>
          <p:nvPr/>
        </p:nvSpPr>
        <p:spPr>
          <a:xfrm>
            <a:off x="723138" y="3693660"/>
            <a:ext cx="8229600" cy="564415"/>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8" name="Rectángulo 17"/>
          <p:cNvSpPr/>
          <p:nvPr/>
        </p:nvSpPr>
        <p:spPr>
          <a:xfrm>
            <a:off x="723138" y="4258075"/>
            <a:ext cx="8229600" cy="833914"/>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
        <p:nvSpPr>
          <p:cNvPr id="19" name="Rectángulo 18"/>
          <p:cNvSpPr/>
          <p:nvPr/>
        </p:nvSpPr>
        <p:spPr>
          <a:xfrm>
            <a:off x="723138" y="5091990"/>
            <a:ext cx="8229600" cy="865218"/>
          </a:xfrm>
          <a:prstGeom prst="rect">
            <a:avLst/>
          </a:prstGeom>
          <a:solidFill>
            <a:srgbClr val="FFC000">
              <a:alpha val="20000"/>
            </a:srgbClr>
          </a:solidFill>
        </p:spPr>
        <p:style>
          <a:lnRef idx="1">
            <a:schemeClr val="accent3"/>
          </a:lnRef>
          <a:fillRef idx="2">
            <a:schemeClr val="accent3"/>
          </a:fillRef>
          <a:effectRef idx="1">
            <a:schemeClr val="accent3"/>
          </a:effectRef>
          <a:fontRef idx="minor">
            <a:schemeClr val="dk1"/>
          </a:fontRef>
        </p:style>
        <p:txBody>
          <a:bodyPr rtlCol="0" anchor="ctr"/>
          <a:lstStyle/>
          <a:p>
            <a:pPr algn="r"/>
            <a:r>
              <a:rPr lang="es-AR" dirty="0"/>
              <a:t>      </a:t>
            </a:r>
          </a:p>
        </p:txBody>
      </p:sp>
    </p:spTree>
    <p:extLst>
      <p:ext uri="{BB962C8B-B14F-4D97-AF65-F5344CB8AC3E}">
        <p14:creationId xmlns:p14="http://schemas.microsoft.com/office/powerpoint/2010/main" val="71760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sz="quarter" idx="12"/>
          </p:nvPr>
        </p:nvSpPr>
        <p:spPr>
          <a:xfrm>
            <a:off x="7924800" y="6444273"/>
            <a:ext cx="762000" cy="365125"/>
          </a:xfrm>
        </p:spPr>
        <p:txBody>
          <a:bodyPr/>
          <a:lstStyle/>
          <a:p>
            <a:fld id="{401CF334-2D5C-4859-84A6-CA7E6E43FAEB}" type="slidenum">
              <a:rPr lang="en-US" smtClean="0"/>
              <a:t>48</a:t>
            </a:fld>
            <a:endParaRPr lang="en-US"/>
          </a:p>
        </p:txBody>
      </p:sp>
      <p:grpSp>
        <p:nvGrpSpPr>
          <p:cNvPr id="111" name="Grupo 110"/>
          <p:cNvGrpSpPr/>
          <p:nvPr/>
        </p:nvGrpSpPr>
        <p:grpSpPr>
          <a:xfrm>
            <a:off x="479603" y="955403"/>
            <a:ext cx="2513644" cy="2467073"/>
            <a:chOff x="189458" y="1386222"/>
            <a:chExt cx="2513644" cy="2467073"/>
          </a:xfrm>
        </p:grpSpPr>
        <p:cxnSp>
          <p:nvCxnSpPr>
            <p:cNvPr id="17" name="Straight Arrow Connector 14"/>
            <p:cNvCxnSpPr/>
            <p:nvPr/>
          </p:nvCxnSpPr>
          <p:spPr>
            <a:xfrm flipH="1">
              <a:off x="1668713" y="2184186"/>
              <a:ext cx="204031" cy="255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Oval 35"/>
            <p:cNvSpPr/>
            <p:nvPr/>
          </p:nvSpPr>
          <p:spPr>
            <a:xfrm>
              <a:off x="1745330" y="1731645"/>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3</a:t>
              </a:r>
            </a:p>
          </p:txBody>
        </p:sp>
        <p:sp>
          <p:nvSpPr>
            <p:cNvPr id="19" name="CuadroTexto 18"/>
            <p:cNvSpPr txBox="1"/>
            <p:nvPr/>
          </p:nvSpPr>
          <p:spPr>
            <a:xfrm>
              <a:off x="1572369" y="1386222"/>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20" name="CuadroTexto 19"/>
            <p:cNvSpPr txBox="1"/>
            <p:nvPr/>
          </p:nvSpPr>
          <p:spPr>
            <a:xfrm>
              <a:off x="585264" y="1744189"/>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cxnSp>
          <p:nvCxnSpPr>
            <p:cNvPr id="25" name="Straight Arrow Connector 18"/>
            <p:cNvCxnSpPr/>
            <p:nvPr/>
          </p:nvCxnSpPr>
          <p:spPr>
            <a:xfrm flipH="1">
              <a:off x="1248070" y="2925743"/>
              <a:ext cx="146981" cy="3162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Oval 7"/>
            <p:cNvSpPr/>
            <p:nvPr/>
          </p:nvSpPr>
          <p:spPr>
            <a:xfrm>
              <a:off x="859187" y="3324121"/>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1</a:t>
              </a:r>
            </a:p>
          </p:txBody>
        </p:sp>
        <p:sp>
          <p:nvSpPr>
            <p:cNvPr id="28" name="Oval 4"/>
            <p:cNvSpPr/>
            <p:nvPr/>
          </p:nvSpPr>
          <p:spPr>
            <a:xfrm>
              <a:off x="1306447" y="2470793"/>
              <a:ext cx="531844" cy="468023"/>
            </a:xfrm>
            <a:prstGeom prst="ellipse">
              <a:avLst/>
            </a:prstGeom>
            <a:ln>
              <a:solidFill>
                <a:schemeClr val="accent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2</a:t>
              </a:r>
            </a:p>
          </p:txBody>
        </p:sp>
        <p:sp>
          <p:nvSpPr>
            <p:cNvPr id="80" name="CuadroTexto 79"/>
            <p:cNvSpPr txBox="1"/>
            <p:nvPr/>
          </p:nvSpPr>
          <p:spPr>
            <a:xfrm>
              <a:off x="189458" y="2507349"/>
              <a:ext cx="1339457"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FF0000"/>
                  </a:solidFill>
                </a:rPr>
                <a:t>1</a:t>
              </a:r>
              <a:endParaRPr lang="en-US" sz="2400" b="1" dirty="0" err="1">
                <a:solidFill>
                  <a:srgbClr val="FF0000"/>
                </a:solidFill>
              </a:endParaRPr>
            </a:p>
          </p:txBody>
        </p:sp>
        <p:sp>
          <p:nvSpPr>
            <p:cNvPr id="85" name="CuadroTexto 84"/>
            <p:cNvSpPr txBox="1"/>
            <p:nvPr/>
          </p:nvSpPr>
          <p:spPr>
            <a:xfrm>
              <a:off x="378623" y="3483963"/>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90" name="CuadroTexto 89"/>
            <p:cNvSpPr txBox="1"/>
            <p:nvPr/>
          </p:nvSpPr>
          <p:spPr>
            <a:xfrm>
              <a:off x="1147762" y="2155728"/>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91" name="CuadroTexto 90"/>
            <p:cNvSpPr txBox="1"/>
            <p:nvPr/>
          </p:nvSpPr>
          <p:spPr>
            <a:xfrm>
              <a:off x="2248919" y="2189062"/>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96" name="CuadroTexto 95"/>
            <p:cNvSpPr txBox="1"/>
            <p:nvPr/>
          </p:nvSpPr>
          <p:spPr>
            <a:xfrm>
              <a:off x="1765819" y="2998088"/>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97" name="CuadroTexto 96"/>
            <p:cNvSpPr txBox="1"/>
            <p:nvPr/>
          </p:nvSpPr>
          <p:spPr>
            <a:xfrm>
              <a:off x="823185" y="301262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grpSp>
        <p:nvGrpSpPr>
          <p:cNvPr id="110" name="Grupo 109"/>
          <p:cNvGrpSpPr/>
          <p:nvPr/>
        </p:nvGrpSpPr>
        <p:grpSpPr>
          <a:xfrm>
            <a:off x="232912" y="4185911"/>
            <a:ext cx="2128846" cy="2342065"/>
            <a:chOff x="232912" y="4097990"/>
            <a:chExt cx="2128846" cy="2342065"/>
          </a:xfrm>
        </p:grpSpPr>
        <p:cxnSp>
          <p:nvCxnSpPr>
            <p:cNvPr id="53" name="Straight Arrow Connector 14"/>
            <p:cNvCxnSpPr/>
            <p:nvPr/>
          </p:nvCxnSpPr>
          <p:spPr>
            <a:xfrm flipH="1">
              <a:off x="1753297" y="4783367"/>
              <a:ext cx="204031" cy="2558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54" name="Oval 35"/>
            <p:cNvSpPr/>
            <p:nvPr/>
          </p:nvSpPr>
          <p:spPr>
            <a:xfrm>
              <a:off x="1829914" y="4330826"/>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sp>
          <p:nvSpPr>
            <p:cNvPr id="56" name="CuadroTexto 55"/>
            <p:cNvSpPr txBox="1"/>
            <p:nvPr/>
          </p:nvSpPr>
          <p:spPr>
            <a:xfrm>
              <a:off x="583418" y="4401466"/>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60" name="Oval 9"/>
            <p:cNvSpPr/>
            <p:nvPr/>
          </p:nvSpPr>
          <p:spPr>
            <a:xfrm>
              <a:off x="1642635" y="587643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3</a:t>
              </a:r>
            </a:p>
          </p:txBody>
        </p:sp>
        <p:cxnSp>
          <p:nvCxnSpPr>
            <p:cNvPr id="63" name="Straight Arrow Connector 20"/>
            <p:cNvCxnSpPr/>
            <p:nvPr/>
          </p:nvCxnSpPr>
          <p:spPr>
            <a:xfrm>
              <a:off x="1712762" y="5567915"/>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Oval 4"/>
            <p:cNvSpPr/>
            <p:nvPr/>
          </p:nvSpPr>
          <p:spPr>
            <a:xfrm>
              <a:off x="1391031" y="5069974"/>
              <a:ext cx="531844" cy="468023"/>
            </a:xfrm>
            <a:prstGeom prst="ellipse">
              <a:avLst/>
            </a:prstGeom>
            <a:ln>
              <a:solidFill>
                <a:schemeClr val="accent1"/>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2</a:t>
              </a:r>
            </a:p>
          </p:txBody>
        </p:sp>
        <p:sp>
          <p:nvSpPr>
            <p:cNvPr id="78" name="CuadroTexto 77"/>
            <p:cNvSpPr txBox="1"/>
            <p:nvPr/>
          </p:nvSpPr>
          <p:spPr>
            <a:xfrm>
              <a:off x="232912" y="5153220"/>
              <a:ext cx="1339457"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FF0000"/>
                  </a:solidFill>
                </a:rPr>
                <a:t>-1</a:t>
              </a:r>
              <a:endParaRPr lang="en-US" sz="2400" b="1" dirty="0" err="1">
                <a:solidFill>
                  <a:srgbClr val="FF0000"/>
                </a:solidFill>
              </a:endParaRPr>
            </a:p>
          </p:txBody>
        </p:sp>
        <p:sp>
          <p:nvSpPr>
            <p:cNvPr id="87" name="CuadroTexto 86"/>
            <p:cNvSpPr txBox="1"/>
            <p:nvPr/>
          </p:nvSpPr>
          <p:spPr>
            <a:xfrm>
              <a:off x="1193124" y="6070723"/>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98" name="CuadroTexto 97"/>
            <p:cNvSpPr txBox="1"/>
            <p:nvPr/>
          </p:nvSpPr>
          <p:spPr>
            <a:xfrm>
              <a:off x="693579" y="5762946"/>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99" name="CuadroTexto 98"/>
            <p:cNvSpPr txBox="1"/>
            <p:nvPr/>
          </p:nvSpPr>
          <p:spPr>
            <a:xfrm>
              <a:off x="1296550" y="5730314"/>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sp>
          <p:nvSpPr>
            <p:cNvPr id="100" name="CuadroTexto 99"/>
            <p:cNvSpPr txBox="1"/>
            <p:nvPr/>
          </p:nvSpPr>
          <p:spPr>
            <a:xfrm>
              <a:off x="1079538" y="488759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101" name="CuadroTexto 100"/>
            <p:cNvSpPr txBox="1"/>
            <p:nvPr/>
          </p:nvSpPr>
          <p:spPr>
            <a:xfrm>
              <a:off x="1499039" y="4097990"/>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grpSp>
      <p:grpSp>
        <p:nvGrpSpPr>
          <p:cNvPr id="112" name="Grupo 111"/>
          <p:cNvGrpSpPr/>
          <p:nvPr/>
        </p:nvGrpSpPr>
        <p:grpSpPr>
          <a:xfrm>
            <a:off x="4767757" y="1083539"/>
            <a:ext cx="2688441" cy="2359388"/>
            <a:chOff x="4480541" y="1321492"/>
            <a:chExt cx="2688441" cy="2359388"/>
          </a:xfrm>
        </p:grpSpPr>
        <p:sp>
          <p:nvSpPr>
            <p:cNvPr id="30" name="Oval 35"/>
            <p:cNvSpPr/>
            <p:nvPr/>
          </p:nvSpPr>
          <p:spPr>
            <a:xfrm>
              <a:off x="5696007" y="1563903"/>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3</a:t>
              </a:r>
            </a:p>
          </p:txBody>
        </p:sp>
        <p:sp>
          <p:nvSpPr>
            <p:cNvPr id="32" name="CuadroTexto 31"/>
            <p:cNvSpPr txBox="1"/>
            <p:nvPr/>
          </p:nvSpPr>
          <p:spPr>
            <a:xfrm>
              <a:off x="4480541" y="1627260"/>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33" name="Oval 7"/>
            <p:cNvSpPr/>
            <p:nvPr/>
          </p:nvSpPr>
          <p:spPr>
            <a:xfrm>
              <a:off x="6211105" y="2273338"/>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cxnSp>
          <p:nvCxnSpPr>
            <p:cNvPr id="34" name="Straight Arrow Connector 20"/>
            <p:cNvCxnSpPr/>
            <p:nvPr/>
          </p:nvCxnSpPr>
          <p:spPr>
            <a:xfrm>
              <a:off x="6133780" y="1996186"/>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8" name="Oval 7"/>
            <p:cNvSpPr/>
            <p:nvPr/>
          </p:nvSpPr>
          <p:spPr>
            <a:xfrm>
              <a:off x="6637138" y="3121406"/>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5</a:t>
              </a:r>
            </a:p>
          </p:txBody>
        </p:sp>
        <p:cxnSp>
          <p:nvCxnSpPr>
            <p:cNvPr id="39" name="Straight Arrow Connector 20"/>
            <p:cNvCxnSpPr/>
            <p:nvPr/>
          </p:nvCxnSpPr>
          <p:spPr>
            <a:xfrm>
              <a:off x="6662588" y="2774827"/>
              <a:ext cx="160117" cy="3120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9" name="CuadroTexto 78"/>
            <p:cNvSpPr txBox="1"/>
            <p:nvPr/>
          </p:nvSpPr>
          <p:spPr>
            <a:xfrm>
              <a:off x="5098712" y="2470793"/>
              <a:ext cx="1339457" cy="369332"/>
            </a:xfrm>
            <a:prstGeom prst="rect">
              <a:avLst/>
            </a:prstGeom>
            <a:noFill/>
            <a:ln>
              <a:noFill/>
            </a:ln>
          </p:spPr>
          <p:txBody>
            <a:bodyPr wrap="square" lIns="0" tIns="0" rIns="0" bIns="0" rtlCol="0">
              <a:spAutoFit/>
            </a:bodyPr>
            <a:lstStyle/>
            <a:p>
              <a:r>
                <a:rPr lang="es-AR" sz="1600" dirty="0" err="1"/>
                <a:t>fb</a:t>
              </a:r>
              <a:r>
                <a:rPr lang="es-AR" sz="1600" dirty="0"/>
                <a:t>: -1-0= </a:t>
              </a:r>
              <a:r>
                <a:rPr lang="es-AR" sz="2400" b="1" dirty="0">
                  <a:solidFill>
                    <a:srgbClr val="FF0000"/>
                  </a:solidFill>
                </a:rPr>
                <a:t>-1</a:t>
              </a:r>
              <a:endParaRPr lang="en-US" sz="2400" b="1" dirty="0" err="1">
                <a:solidFill>
                  <a:srgbClr val="FF0000"/>
                </a:solidFill>
              </a:endParaRPr>
            </a:p>
          </p:txBody>
        </p:sp>
        <p:sp>
          <p:nvSpPr>
            <p:cNvPr id="88" name="CuadroTexto 87"/>
            <p:cNvSpPr txBox="1"/>
            <p:nvPr/>
          </p:nvSpPr>
          <p:spPr>
            <a:xfrm>
              <a:off x="6176768" y="3311548"/>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93" name="CuadroTexto 92"/>
            <p:cNvSpPr txBox="1"/>
            <p:nvPr/>
          </p:nvSpPr>
          <p:spPr>
            <a:xfrm>
              <a:off x="5427198" y="1321492"/>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94" name="CuadroTexto 93"/>
            <p:cNvSpPr txBox="1"/>
            <p:nvPr/>
          </p:nvSpPr>
          <p:spPr>
            <a:xfrm>
              <a:off x="5869223" y="2190231"/>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95" name="CuadroTexto 94"/>
            <p:cNvSpPr txBox="1"/>
            <p:nvPr/>
          </p:nvSpPr>
          <p:spPr>
            <a:xfrm>
              <a:off x="5001800" y="2221480"/>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102" name="CuadroTexto 101"/>
            <p:cNvSpPr txBox="1"/>
            <p:nvPr/>
          </p:nvSpPr>
          <p:spPr>
            <a:xfrm>
              <a:off x="5663505" y="2967094"/>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103" name="CuadroTexto 102"/>
            <p:cNvSpPr txBox="1"/>
            <p:nvPr/>
          </p:nvSpPr>
          <p:spPr>
            <a:xfrm>
              <a:off x="6284650" y="2962609"/>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grpSp>
        <p:nvGrpSpPr>
          <p:cNvPr id="109" name="Grupo 108"/>
          <p:cNvGrpSpPr/>
          <p:nvPr/>
        </p:nvGrpSpPr>
        <p:grpSpPr>
          <a:xfrm>
            <a:off x="4372891" y="4278384"/>
            <a:ext cx="2740616" cy="2227044"/>
            <a:chOff x="4375968" y="4137436"/>
            <a:chExt cx="2740616" cy="2227044"/>
          </a:xfrm>
        </p:grpSpPr>
        <p:sp>
          <p:nvSpPr>
            <p:cNvPr id="66" name="Oval 35"/>
            <p:cNvSpPr/>
            <p:nvPr/>
          </p:nvSpPr>
          <p:spPr>
            <a:xfrm>
              <a:off x="5615459" y="4338179"/>
              <a:ext cx="531844" cy="468023"/>
            </a:xfrm>
            <a:prstGeom prst="ellipse">
              <a:avLst/>
            </a:prstGeom>
            <a:ln w="28575">
              <a:solidFill>
                <a:schemeClr val="accent1">
                  <a:lumMod val="60000"/>
                  <a:lumOff val="40000"/>
                </a:schemeClr>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4</a:t>
              </a:r>
            </a:p>
          </p:txBody>
        </p:sp>
        <p:sp>
          <p:nvSpPr>
            <p:cNvPr id="68" name="CuadroTexto 67"/>
            <p:cNvSpPr txBox="1"/>
            <p:nvPr/>
          </p:nvSpPr>
          <p:spPr>
            <a:xfrm>
              <a:off x="4375968" y="4391880"/>
              <a:ext cx="1339457" cy="369332"/>
            </a:xfrm>
            <a:prstGeom prst="rect">
              <a:avLst/>
            </a:prstGeom>
            <a:noFill/>
            <a:ln>
              <a:noFill/>
            </a:ln>
          </p:spPr>
          <p:txBody>
            <a:bodyPr wrap="square" lIns="0" tIns="0" rIns="0" bIns="0" rtlCol="0">
              <a:spAutoFit/>
            </a:bodyPr>
            <a:lstStyle/>
            <a:p>
              <a:r>
                <a:rPr lang="es-AR" sz="1600" dirty="0" err="1"/>
                <a:t>fb</a:t>
              </a:r>
              <a:r>
                <a:rPr lang="es-AR" sz="1600" dirty="0"/>
                <a:t>: -1-(1)= </a:t>
              </a:r>
              <a:r>
                <a:rPr lang="es-AR" sz="2400" b="1" dirty="0">
                  <a:solidFill>
                    <a:srgbClr val="FF0000"/>
                  </a:solidFill>
                </a:rPr>
                <a:t>-2</a:t>
              </a:r>
              <a:endParaRPr lang="en-US" sz="2400" b="1" dirty="0" err="1">
                <a:solidFill>
                  <a:srgbClr val="FF0000"/>
                </a:solidFill>
              </a:endParaRPr>
            </a:p>
          </p:txBody>
        </p:sp>
        <p:sp>
          <p:nvSpPr>
            <p:cNvPr id="69" name="Oval 7"/>
            <p:cNvSpPr/>
            <p:nvPr/>
          </p:nvSpPr>
          <p:spPr>
            <a:xfrm>
              <a:off x="6130557" y="5047614"/>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6</a:t>
              </a:r>
            </a:p>
          </p:txBody>
        </p:sp>
        <p:cxnSp>
          <p:nvCxnSpPr>
            <p:cNvPr id="70" name="Straight Arrow Connector 20"/>
            <p:cNvCxnSpPr/>
            <p:nvPr/>
          </p:nvCxnSpPr>
          <p:spPr>
            <a:xfrm>
              <a:off x="6053232" y="4770462"/>
              <a:ext cx="231418" cy="25655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2" name="Oval 9"/>
            <p:cNvSpPr/>
            <p:nvPr/>
          </p:nvSpPr>
          <p:spPr>
            <a:xfrm>
              <a:off x="5864635" y="5858492"/>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3</a:t>
              </a:r>
            </a:p>
          </p:txBody>
        </p:sp>
        <p:cxnSp>
          <p:nvCxnSpPr>
            <p:cNvPr id="73" name="Straight Arrow Connector 18"/>
            <p:cNvCxnSpPr/>
            <p:nvPr/>
          </p:nvCxnSpPr>
          <p:spPr>
            <a:xfrm flipH="1">
              <a:off x="6196995" y="5542272"/>
              <a:ext cx="146981" cy="3162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77" name="CuadroTexto 76"/>
            <p:cNvSpPr txBox="1"/>
            <p:nvPr/>
          </p:nvSpPr>
          <p:spPr>
            <a:xfrm>
              <a:off x="5057021" y="5139065"/>
              <a:ext cx="1339457" cy="369332"/>
            </a:xfrm>
            <a:prstGeom prst="rect">
              <a:avLst/>
            </a:prstGeom>
            <a:noFill/>
            <a:ln>
              <a:noFill/>
            </a:ln>
          </p:spPr>
          <p:txBody>
            <a:bodyPr wrap="square" lIns="0" tIns="0" rIns="0" bIns="0" rtlCol="0">
              <a:spAutoFit/>
            </a:bodyPr>
            <a:lstStyle/>
            <a:p>
              <a:r>
                <a:rPr lang="es-AR" sz="1600" dirty="0" err="1"/>
                <a:t>fb</a:t>
              </a:r>
              <a:r>
                <a:rPr lang="es-AR" sz="1600" dirty="0"/>
                <a:t>: 0-(-1)= </a:t>
              </a:r>
              <a:r>
                <a:rPr lang="es-AR" sz="2400" b="1" dirty="0">
                  <a:solidFill>
                    <a:srgbClr val="FF0000"/>
                  </a:solidFill>
                </a:rPr>
                <a:t>1</a:t>
              </a:r>
              <a:endParaRPr lang="en-US" sz="2400" b="1" dirty="0" err="1">
                <a:solidFill>
                  <a:srgbClr val="FF0000"/>
                </a:solidFill>
              </a:endParaRPr>
            </a:p>
          </p:txBody>
        </p:sp>
        <p:sp>
          <p:nvSpPr>
            <p:cNvPr id="86" name="CuadroTexto 85"/>
            <p:cNvSpPr txBox="1"/>
            <p:nvPr/>
          </p:nvSpPr>
          <p:spPr>
            <a:xfrm>
              <a:off x="5415166" y="5995148"/>
              <a:ext cx="600517" cy="369332"/>
            </a:xfrm>
            <a:prstGeom prst="rect">
              <a:avLst/>
            </a:prstGeom>
            <a:noFill/>
            <a:ln>
              <a:noFill/>
            </a:ln>
          </p:spPr>
          <p:txBody>
            <a:bodyPr wrap="square" lIns="0" tIns="0" rIns="0" bIns="0" rtlCol="0">
              <a:spAutoFit/>
            </a:bodyPr>
            <a:lstStyle/>
            <a:p>
              <a:r>
                <a:rPr lang="es-AR" sz="1600" dirty="0" err="1"/>
                <a:t>fb</a:t>
              </a:r>
              <a:r>
                <a:rPr lang="es-AR" sz="1600" dirty="0"/>
                <a:t>: </a:t>
              </a:r>
              <a:r>
                <a:rPr lang="es-AR" sz="2400" b="1" dirty="0">
                  <a:solidFill>
                    <a:srgbClr val="FF0000"/>
                  </a:solidFill>
                </a:rPr>
                <a:t>0</a:t>
              </a:r>
              <a:endParaRPr lang="en-US" sz="2400" b="1" dirty="0" err="1">
                <a:solidFill>
                  <a:srgbClr val="FF0000"/>
                </a:solidFill>
              </a:endParaRPr>
            </a:p>
          </p:txBody>
        </p:sp>
        <p:sp>
          <p:nvSpPr>
            <p:cNvPr id="104" name="CuadroTexto 103"/>
            <p:cNvSpPr txBox="1"/>
            <p:nvPr/>
          </p:nvSpPr>
          <p:spPr>
            <a:xfrm>
              <a:off x="5768442" y="4900726"/>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1</a:t>
              </a:r>
              <a:endParaRPr lang="en-US" b="1" dirty="0" err="1">
                <a:solidFill>
                  <a:srgbClr val="00B0F0"/>
                </a:solidFill>
              </a:endParaRPr>
            </a:p>
          </p:txBody>
        </p:sp>
        <p:sp>
          <p:nvSpPr>
            <p:cNvPr id="105" name="CuadroTexto 104"/>
            <p:cNvSpPr txBox="1"/>
            <p:nvPr/>
          </p:nvSpPr>
          <p:spPr>
            <a:xfrm>
              <a:off x="5241824" y="4137436"/>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2</a:t>
              </a:r>
              <a:endParaRPr lang="en-US" b="1" dirty="0" err="1">
                <a:solidFill>
                  <a:srgbClr val="00B0F0"/>
                </a:solidFill>
              </a:endParaRPr>
            </a:p>
          </p:txBody>
        </p:sp>
        <p:sp>
          <p:nvSpPr>
            <p:cNvPr id="106" name="CuadroTexto 105"/>
            <p:cNvSpPr txBox="1"/>
            <p:nvPr/>
          </p:nvSpPr>
          <p:spPr>
            <a:xfrm>
              <a:off x="4927155" y="4935830"/>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2</a:t>
              </a:r>
              <a:endParaRPr lang="en-US" b="1" dirty="0" err="1">
                <a:solidFill>
                  <a:schemeClr val="accent6">
                    <a:lumMod val="40000"/>
                    <a:lumOff val="60000"/>
                  </a:schemeClr>
                </a:solidFill>
              </a:endParaRPr>
            </a:p>
          </p:txBody>
        </p:sp>
        <p:sp>
          <p:nvSpPr>
            <p:cNvPr id="107" name="CuadroTexto 106"/>
            <p:cNvSpPr txBox="1"/>
            <p:nvPr/>
          </p:nvSpPr>
          <p:spPr>
            <a:xfrm>
              <a:off x="6662401" y="5700382"/>
              <a:ext cx="454183" cy="307777"/>
            </a:xfrm>
            <a:prstGeom prst="rect">
              <a:avLst/>
            </a:prstGeom>
            <a:noFill/>
            <a:ln>
              <a:noFill/>
            </a:ln>
          </p:spPr>
          <p:txBody>
            <a:bodyPr wrap="square" lIns="0" tIns="0" rIns="0" bIns="0" rtlCol="0">
              <a:spAutoFit/>
            </a:bodyPr>
            <a:lstStyle/>
            <a:p>
              <a:r>
                <a:rPr lang="es-AR" sz="1600" dirty="0"/>
                <a:t>h: </a:t>
              </a:r>
              <a:r>
                <a:rPr lang="es-AR" sz="2000" b="1" dirty="0">
                  <a:solidFill>
                    <a:schemeClr val="accent6">
                      <a:lumMod val="40000"/>
                      <a:lumOff val="60000"/>
                    </a:schemeClr>
                  </a:solidFill>
                </a:rPr>
                <a:t>-1</a:t>
              </a:r>
              <a:endParaRPr lang="en-US" b="1" dirty="0" err="1">
                <a:solidFill>
                  <a:schemeClr val="accent6">
                    <a:lumMod val="40000"/>
                    <a:lumOff val="60000"/>
                  </a:schemeClr>
                </a:solidFill>
              </a:endParaRPr>
            </a:p>
          </p:txBody>
        </p:sp>
        <p:sp>
          <p:nvSpPr>
            <p:cNvPr id="108" name="CuadroTexto 107"/>
            <p:cNvSpPr txBox="1"/>
            <p:nvPr/>
          </p:nvSpPr>
          <p:spPr>
            <a:xfrm>
              <a:off x="5541350" y="5687371"/>
              <a:ext cx="454183" cy="307777"/>
            </a:xfrm>
            <a:prstGeom prst="rect">
              <a:avLst/>
            </a:prstGeom>
            <a:noFill/>
            <a:ln>
              <a:noFill/>
            </a:ln>
          </p:spPr>
          <p:txBody>
            <a:bodyPr wrap="square" lIns="0" tIns="0" rIns="0" bIns="0" rtlCol="0">
              <a:spAutoFit/>
            </a:bodyPr>
            <a:lstStyle/>
            <a:p>
              <a:r>
                <a:rPr lang="es-AR" sz="1600" dirty="0"/>
                <a:t>h: </a:t>
              </a:r>
              <a:r>
                <a:rPr lang="es-AR" sz="2000" b="1" dirty="0">
                  <a:solidFill>
                    <a:srgbClr val="00B0F0"/>
                  </a:solidFill>
                </a:rPr>
                <a:t>0</a:t>
              </a:r>
              <a:endParaRPr lang="en-US" b="1" dirty="0" err="1">
                <a:solidFill>
                  <a:srgbClr val="00B0F0"/>
                </a:solidFill>
              </a:endParaRPr>
            </a:p>
          </p:txBody>
        </p:sp>
      </p:grpSp>
      <p:sp>
        <p:nvSpPr>
          <p:cNvPr id="113" name="Flecha curvada hacia abajo 112"/>
          <p:cNvSpPr/>
          <p:nvPr/>
        </p:nvSpPr>
        <p:spPr>
          <a:xfrm>
            <a:off x="2783750" y="2105535"/>
            <a:ext cx="580903"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4" name="Flecha curvada hacia abajo 113"/>
          <p:cNvSpPr/>
          <p:nvPr/>
        </p:nvSpPr>
        <p:spPr>
          <a:xfrm flipH="1">
            <a:off x="7597174" y="1900912"/>
            <a:ext cx="559477"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5" name="Flecha curvada hacia abajo 114"/>
          <p:cNvSpPr/>
          <p:nvPr/>
        </p:nvSpPr>
        <p:spPr>
          <a:xfrm>
            <a:off x="7712767" y="5349451"/>
            <a:ext cx="580903"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6" name="Flecha curvada hacia abajo 115"/>
          <p:cNvSpPr/>
          <p:nvPr/>
        </p:nvSpPr>
        <p:spPr>
          <a:xfrm>
            <a:off x="2731510" y="6009440"/>
            <a:ext cx="580903"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7" name="Flecha curvada hacia abajo 116"/>
          <p:cNvSpPr/>
          <p:nvPr/>
        </p:nvSpPr>
        <p:spPr>
          <a:xfrm flipH="1">
            <a:off x="7712579" y="6077790"/>
            <a:ext cx="559477"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18" name="Flecha curvada hacia abajo 117"/>
          <p:cNvSpPr/>
          <p:nvPr/>
        </p:nvSpPr>
        <p:spPr>
          <a:xfrm flipH="1">
            <a:off x="2719749" y="5338023"/>
            <a:ext cx="559477" cy="311322"/>
          </a:xfrm>
          <a:prstGeom prst="curvedDownArrow">
            <a:avLst/>
          </a:prstGeom>
          <a:solidFill>
            <a:srgbClr val="FFC000"/>
          </a:solidFill>
          <a:ln>
            <a:solidFill>
              <a:srgbClr val="FF9900"/>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20" name="CuadroTexto 119"/>
          <p:cNvSpPr txBox="1"/>
          <p:nvPr/>
        </p:nvSpPr>
        <p:spPr>
          <a:xfrm>
            <a:off x="1090705" y="596742"/>
            <a:ext cx="1417509" cy="276999"/>
          </a:xfrm>
          <a:prstGeom prst="rect">
            <a:avLst/>
          </a:prstGeom>
          <a:noFill/>
          <a:ln>
            <a:solidFill>
              <a:schemeClr val="bg2"/>
            </a:solidFill>
          </a:ln>
        </p:spPr>
        <p:txBody>
          <a:bodyPr wrap="square" lIns="0" tIns="0" rIns="0" bIns="0" rtlCol="0">
            <a:spAutoFit/>
          </a:bodyPr>
          <a:lstStyle/>
          <a:p>
            <a:r>
              <a:rPr lang="es-AR" dirty="0" err="1"/>
              <a:t>Left</a:t>
            </a:r>
            <a:r>
              <a:rPr lang="es-AR" dirty="0"/>
              <a:t> </a:t>
            </a:r>
            <a:r>
              <a:rPr lang="es-AR" dirty="0" err="1"/>
              <a:t>Left</a:t>
            </a:r>
            <a:endParaRPr lang="en-US" b="1" dirty="0" err="1"/>
          </a:p>
        </p:txBody>
      </p:sp>
      <p:sp>
        <p:nvSpPr>
          <p:cNvPr id="121" name="CuadroTexto 120"/>
          <p:cNvSpPr txBox="1"/>
          <p:nvPr/>
        </p:nvSpPr>
        <p:spPr>
          <a:xfrm>
            <a:off x="5755229" y="3822899"/>
            <a:ext cx="1417509" cy="276999"/>
          </a:xfrm>
          <a:prstGeom prst="rect">
            <a:avLst/>
          </a:prstGeom>
          <a:noFill/>
          <a:ln>
            <a:solidFill>
              <a:schemeClr val="bg2"/>
            </a:solidFill>
          </a:ln>
        </p:spPr>
        <p:txBody>
          <a:bodyPr wrap="square" lIns="0" tIns="0" rIns="0" bIns="0" rtlCol="0">
            <a:spAutoFit/>
          </a:bodyPr>
          <a:lstStyle/>
          <a:p>
            <a:r>
              <a:rPr lang="es-AR" dirty="0" err="1"/>
              <a:t>Right</a:t>
            </a:r>
            <a:r>
              <a:rPr lang="es-AR" dirty="0"/>
              <a:t> </a:t>
            </a:r>
            <a:r>
              <a:rPr lang="es-AR" dirty="0" err="1"/>
              <a:t>Left</a:t>
            </a:r>
            <a:endParaRPr lang="en-US" b="1" dirty="0" err="1"/>
          </a:p>
        </p:txBody>
      </p:sp>
      <p:sp>
        <p:nvSpPr>
          <p:cNvPr id="122" name="CuadroTexto 121"/>
          <p:cNvSpPr txBox="1"/>
          <p:nvPr/>
        </p:nvSpPr>
        <p:spPr>
          <a:xfrm>
            <a:off x="1306629" y="3815253"/>
            <a:ext cx="1417509" cy="276999"/>
          </a:xfrm>
          <a:prstGeom prst="rect">
            <a:avLst/>
          </a:prstGeom>
          <a:noFill/>
          <a:ln>
            <a:solidFill>
              <a:schemeClr val="bg2"/>
            </a:solidFill>
          </a:ln>
        </p:spPr>
        <p:txBody>
          <a:bodyPr wrap="square" lIns="0" tIns="0" rIns="0" bIns="0" rtlCol="0">
            <a:spAutoFit/>
          </a:bodyPr>
          <a:lstStyle/>
          <a:p>
            <a:r>
              <a:rPr lang="es-AR" dirty="0" err="1"/>
              <a:t>Left</a:t>
            </a:r>
            <a:r>
              <a:rPr lang="es-AR" dirty="0"/>
              <a:t> - </a:t>
            </a:r>
            <a:r>
              <a:rPr lang="es-AR" dirty="0" err="1"/>
              <a:t>Right</a:t>
            </a:r>
            <a:endParaRPr lang="en-US" b="1" dirty="0" err="1"/>
          </a:p>
        </p:txBody>
      </p:sp>
      <p:sp>
        <p:nvSpPr>
          <p:cNvPr id="123" name="CuadroTexto 122"/>
          <p:cNvSpPr txBox="1"/>
          <p:nvPr/>
        </p:nvSpPr>
        <p:spPr>
          <a:xfrm>
            <a:off x="5992456" y="684262"/>
            <a:ext cx="1417509" cy="276999"/>
          </a:xfrm>
          <a:prstGeom prst="rect">
            <a:avLst/>
          </a:prstGeom>
          <a:noFill/>
          <a:ln>
            <a:solidFill>
              <a:schemeClr val="bg2"/>
            </a:solidFill>
          </a:ln>
        </p:spPr>
        <p:txBody>
          <a:bodyPr wrap="square" lIns="0" tIns="0" rIns="0" bIns="0" rtlCol="0">
            <a:spAutoFit/>
          </a:bodyPr>
          <a:lstStyle/>
          <a:p>
            <a:r>
              <a:rPr lang="es-AR" dirty="0" err="1"/>
              <a:t>Right</a:t>
            </a:r>
            <a:r>
              <a:rPr lang="es-AR" dirty="0"/>
              <a:t> </a:t>
            </a:r>
            <a:r>
              <a:rPr lang="es-AR" dirty="0" err="1"/>
              <a:t>Right</a:t>
            </a:r>
            <a:endParaRPr lang="en-US" b="1" dirty="0" err="1"/>
          </a:p>
        </p:txBody>
      </p:sp>
    </p:spTree>
    <p:extLst>
      <p:ext uri="{BB962C8B-B14F-4D97-AF65-F5344CB8AC3E}">
        <p14:creationId xmlns:p14="http://schemas.microsoft.com/office/powerpoint/2010/main" val="34518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3" name="Straight Arrow Connector 18"/>
          <p:cNvCxnSpPr/>
          <p:nvPr/>
        </p:nvCxnSpPr>
        <p:spPr>
          <a:xfrm>
            <a:off x="1478674" y="4482273"/>
            <a:ext cx="11838" cy="961016"/>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Idea de cómo implementar la rotación. </a:t>
            </a:r>
          </a:p>
          <a:p>
            <a:pPr marL="0" indent="0">
              <a:buNone/>
            </a:pPr>
            <a:r>
              <a:rPr lang="es-AR" dirty="0" err="1"/>
              <a:t>Ej</a:t>
            </a:r>
            <a:r>
              <a:rPr lang="es-AR" dirty="0"/>
              <a:t>  a izquierda con </a:t>
            </a:r>
          </a:p>
          <a:p>
            <a:pPr marL="0" indent="0">
              <a:buNone/>
            </a:pPr>
            <a:r>
              <a:rPr lang="es-AR" dirty="0"/>
              <a:t>Pivote en 12</a:t>
            </a:r>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49</a:t>
            </a:fld>
            <a:endParaRPr lang="en-US"/>
          </a:p>
        </p:txBody>
      </p:sp>
      <p:pic>
        <p:nvPicPr>
          <p:cNvPr id="11" name="Imagen 10"/>
          <p:cNvPicPr>
            <a:picLocks noChangeAspect="1"/>
          </p:cNvPicPr>
          <p:nvPr/>
        </p:nvPicPr>
        <p:blipFill>
          <a:blip r:embed="rId2"/>
          <a:stretch>
            <a:fillRect/>
          </a:stretch>
        </p:blipFill>
        <p:spPr>
          <a:xfrm>
            <a:off x="3633706" y="2778191"/>
            <a:ext cx="5191125" cy="2374857"/>
          </a:xfrm>
          <a:prstGeom prst="rect">
            <a:avLst/>
          </a:prstGeom>
        </p:spPr>
      </p:pic>
      <p:grpSp>
        <p:nvGrpSpPr>
          <p:cNvPr id="58" name="Grupo 57"/>
          <p:cNvGrpSpPr/>
          <p:nvPr/>
        </p:nvGrpSpPr>
        <p:grpSpPr>
          <a:xfrm>
            <a:off x="1692279" y="3686500"/>
            <a:ext cx="1152247" cy="311983"/>
            <a:chOff x="1698168" y="3684988"/>
            <a:chExt cx="1152247" cy="311983"/>
          </a:xfrm>
        </p:grpSpPr>
        <p:sp>
          <p:nvSpPr>
            <p:cNvPr id="14" name="CuadroTexto 13"/>
            <p:cNvSpPr txBox="1"/>
            <p:nvPr/>
          </p:nvSpPr>
          <p:spPr>
            <a:xfrm>
              <a:off x="2033797" y="3684988"/>
              <a:ext cx="816618" cy="246221"/>
            </a:xfrm>
            <a:prstGeom prst="rect">
              <a:avLst/>
            </a:prstGeom>
            <a:noFill/>
            <a:ln>
              <a:solidFill>
                <a:schemeClr val="bg2"/>
              </a:solidFill>
            </a:ln>
          </p:spPr>
          <p:txBody>
            <a:bodyPr wrap="square" lIns="0" tIns="0" rIns="0" bIns="0" rtlCol="0">
              <a:spAutoFit/>
            </a:bodyPr>
            <a:lstStyle/>
            <a:p>
              <a:r>
                <a:rPr lang="es-AR" sz="1600" i="1" dirty="0">
                  <a:solidFill>
                    <a:srgbClr val="0070C0"/>
                  </a:solidFill>
                </a:rPr>
                <a:t>Pivote</a:t>
              </a:r>
              <a:endParaRPr lang="en-US" b="1" i="1" dirty="0" err="1">
                <a:solidFill>
                  <a:srgbClr val="0070C0"/>
                </a:solidFill>
              </a:endParaRPr>
            </a:p>
          </p:txBody>
        </p:sp>
        <p:cxnSp>
          <p:nvCxnSpPr>
            <p:cNvPr id="15" name="Conector recto de flecha 14"/>
            <p:cNvCxnSpPr/>
            <p:nvPr/>
          </p:nvCxnSpPr>
          <p:spPr>
            <a:xfrm flipH="1">
              <a:off x="1698168" y="3808099"/>
              <a:ext cx="301765" cy="188872"/>
            </a:xfrm>
            <a:prstGeom prst="straightConnector1">
              <a:avLst/>
            </a:prstGeom>
            <a:ln w="9525" cap="flat" cmpd="sng" algn="ctr">
              <a:solidFill>
                <a:srgbClr val="0070C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
        <p:nvSpPr>
          <p:cNvPr id="21" name="Oval 7"/>
          <p:cNvSpPr/>
          <p:nvPr/>
        </p:nvSpPr>
        <p:spPr>
          <a:xfrm>
            <a:off x="1739688" y="4698945"/>
            <a:ext cx="531844" cy="468023"/>
          </a:xfrm>
          <a:prstGeom prst="ellipse">
            <a:avLst/>
          </a:prstGeom>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15</a:t>
            </a:r>
          </a:p>
        </p:txBody>
      </p:sp>
      <p:cxnSp>
        <p:nvCxnSpPr>
          <p:cNvPr id="22" name="Straight Arrow Connector 20"/>
          <p:cNvCxnSpPr/>
          <p:nvPr/>
        </p:nvCxnSpPr>
        <p:spPr>
          <a:xfrm>
            <a:off x="1625342" y="4482273"/>
            <a:ext cx="231418" cy="25655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4" name="Oval 9"/>
          <p:cNvSpPr/>
          <p:nvPr/>
        </p:nvSpPr>
        <p:spPr>
          <a:xfrm>
            <a:off x="1221685" y="5474760"/>
            <a:ext cx="531844" cy="468023"/>
          </a:xfrm>
          <a:prstGeom prst="ellipse">
            <a:avLst/>
          </a:prstGeom>
          <a:solidFill>
            <a:schemeClr val="accent1">
              <a:lumMod val="60000"/>
              <a:lumOff val="40000"/>
            </a:schemeClr>
          </a:solidFill>
          <a:ln>
            <a:solidFill>
              <a:srgbClr val="00B05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sz="1600" b="1" dirty="0"/>
              <a:t>14</a:t>
            </a:r>
          </a:p>
        </p:txBody>
      </p:sp>
      <p:cxnSp>
        <p:nvCxnSpPr>
          <p:cNvPr id="25" name="Straight Arrow Connector 18"/>
          <p:cNvCxnSpPr/>
          <p:nvPr/>
        </p:nvCxnSpPr>
        <p:spPr>
          <a:xfrm flipH="1">
            <a:off x="1712104" y="5202017"/>
            <a:ext cx="146981" cy="31622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41" name="Grupo 40"/>
          <p:cNvGrpSpPr/>
          <p:nvPr/>
        </p:nvGrpSpPr>
        <p:grpSpPr>
          <a:xfrm>
            <a:off x="785707" y="3989510"/>
            <a:ext cx="970727" cy="1207171"/>
            <a:chOff x="785707" y="3989510"/>
            <a:chExt cx="970727" cy="1207171"/>
          </a:xfrm>
        </p:grpSpPr>
        <p:cxnSp>
          <p:nvCxnSpPr>
            <p:cNvPr id="17" name="Straight Arrow Connector 14"/>
            <p:cNvCxnSpPr/>
            <p:nvPr/>
          </p:nvCxnSpPr>
          <p:spPr>
            <a:xfrm flipH="1">
              <a:off x="1145248" y="4441373"/>
              <a:ext cx="204031" cy="25581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Oval 35"/>
            <p:cNvSpPr/>
            <p:nvPr/>
          </p:nvSpPr>
          <p:spPr>
            <a:xfrm>
              <a:off x="1224590" y="3989510"/>
              <a:ext cx="531844" cy="468023"/>
            </a:xfrm>
            <a:prstGeom prst="ellipse">
              <a:avLst/>
            </a:prstGeom>
            <a:ln w="28575">
              <a:solidFill>
                <a:srgbClr val="00B0F0"/>
              </a:solidFill>
            </a:ln>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dirty="0"/>
                <a:t>12</a:t>
              </a:r>
            </a:p>
          </p:txBody>
        </p:sp>
        <p:sp>
          <p:nvSpPr>
            <p:cNvPr id="28" name="Oval 4"/>
            <p:cNvSpPr/>
            <p:nvPr/>
          </p:nvSpPr>
          <p:spPr>
            <a:xfrm>
              <a:off x="785707" y="4728658"/>
              <a:ext cx="531844" cy="468023"/>
            </a:xfrm>
            <a:prstGeom prst="ellipse">
              <a:avLst/>
            </a:prstGeom>
          </p:spPr>
          <p:style>
            <a:lnRef idx="1">
              <a:schemeClr val="accent3"/>
            </a:lnRef>
            <a:fillRef idx="2">
              <a:schemeClr val="accent3"/>
            </a:fillRef>
            <a:effectRef idx="1">
              <a:schemeClr val="accent3"/>
            </a:effectRef>
            <a:fontRef idx="minor">
              <a:schemeClr val="dk1"/>
            </a:fontRef>
          </p:style>
          <p:txBody>
            <a:bodyPr lIns="0" tIns="0" rIns="0" bIns="0" rtlCol="0" anchor="ctr"/>
            <a:lstStyle/>
            <a:p>
              <a:pPr algn="ctr"/>
              <a:r>
                <a:rPr lang="es-AR" b="1" dirty="0"/>
                <a:t>10</a:t>
              </a:r>
            </a:p>
          </p:txBody>
        </p:sp>
      </p:grpSp>
      <p:grpSp>
        <p:nvGrpSpPr>
          <p:cNvPr id="59" name="Grupo 58"/>
          <p:cNvGrpSpPr/>
          <p:nvPr/>
        </p:nvGrpSpPr>
        <p:grpSpPr>
          <a:xfrm>
            <a:off x="2117521" y="4274835"/>
            <a:ext cx="1009435" cy="445390"/>
            <a:chOff x="2118184" y="4275140"/>
            <a:chExt cx="1009435" cy="445390"/>
          </a:xfrm>
        </p:grpSpPr>
        <p:cxnSp>
          <p:nvCxnSpPr>
            <p:cNvPr id="31" name="Conector recto de flecha 30"/>
            <p:cNvCxnSpPr/>
            <p:nvPr/>
          </p:nvCxnSpPr>
          <p:spPr>
            <a:xfrm flipH="1">
              <a:off x="2118184" y="4531658"/>
              <a:ext cx="301765" cy="188872"/>
            </a:xfrm>
            <a:prstGeom prst="straightConnector1">
              <a:avLst/>
            </a:prstGeom>
            <a:ln w="9525" cap="flat" cmpd="sng" algn="ctr">
              <a:solidFill>
                <a:srgbClr val="FF0000"/>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2" name="CuadroTexto 31"/>
            <p:cNvSpPr txBox="1"/>
            <p:nvPr/>
          </p:nvSpPr>
          <p:spPr>
            <a:xfrm>
              <a:off x="2222672" y="4275140"/>
              <a:ext cx="904947" cy="246221"/>
            </a:xfrm>
            <a:prstGeom prst="rect">
              <a:avLst/>
            </a:prstGeom>
            <a:noFill/>
            <a:ln>
              <a:solidFill>
                <a:schemeClr val="bg2"/>
              </a:solidFill>
            </a:ln>
          </p:spPr>
          <p:txBody>
            <a:bodyPr wrap="square" lIns="0" tIns="0" rIns="0" bIns="0" rtlCol="0">
              <a:spAutoFit/>
            </a:bodyPr>
            <a:lstStyle/>
            <a:p>
              <a:r>
                <a:rPr lang="es-AR" sz="1600" i="1" dirty="0">
                  <a:solidFill>
                    <a:srgbClr val="FF0000"/>
                  </a:solidFill>
                </a:rPr>
                <a:t>New </a:t>
              </a:r>
              <a:r>
                <a:rPr lang="es-AR" sz="1600" i="1" dirty="0" err="1">
                  <a:solidFill>
                    <a:srgbClr val="FF0000"/>
                  </a:solidFill>
                </a:rPr>
                <a:t>Root</a:t>
              </a:r>
              <a:endParaRPr lang="en-US" b="1" i="1" dirty="0" err="1">
                <a:solidFill>
                  <a:srgbClr val="FF0000"/>
                </a:solidFill>
              </a:endParaRPr>
            </a:p>
          </p:txBody>
        </p:sp>
      </p:grpSp>
      <p:cxnSp>
        <p:nvCxnSpPr>
          <p:cNvPr id="54" name="Straight Arrow Connector 20"/>
          <p:cNvCxnSpPr/>
          <p:nvPr/>
        </p:nvCxnSpPr>
        <p:spPr>
          <a:xfrm flipH="1">
            <a:off x="1130835" y="4422428"/>
            <a:ext cx="198669" cy="262034"/>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305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fade">
                                      <p:cBhvr>
                                        <p:cTn id="13" dur="500"/>
                                        <p:tgtEl>
                                          <p:spTgt spid="3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nodeType="clickEffect">
                                  <p:stCondLst>
                                    <p:cond delay="0"/>
                                  </p:stCondLst>
                                  <p:childTnLst>
                                    <p:animEffect transition="out" filter="fade">
                                      <p:cBhvr>
                                        <p:cTn id="17" dur="500"/>
                                        <p:tgtEl>
                                          <p:spTgt spid="22"/>
                                        </p:tgtEl>
                                      </p:cBhvr>
                                    </p:animEffect>
                                    <p:set>
                                      <p:cBhvr>
                                        <p:cTn id="18" dur="1" fill="hold">
                                          <p:stCondLst>
                                            <p:cond delay="499"/>
                                          </p:stCondLst>
                                        </p:cTn>
                                        <p:tgtEl>
                                          <p:spTgt spid="22"/>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58"/>
                                        </p:tgtEl>
                                      </p:cBhvr>
                                    </p:animEffect>
                                    <p:set>
                                      <p:cBhvr>
                                        <p:cTn id="28" dur="1" fill="hold">
                                          <p:stCondLst>
                                            <p:cond delay="499"/>
                                          </p:stCondLst>
                                        </p:cTn>
                                        <p:tgtEl>
                                          <p:spTgt spid="5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1.11111E-6 4.07407E-6 L -0.04531 0.10671 " pathEditMode="relative" rAng="0" ptsTypes="AA">
                                      <p:cBhvr>
                                        <p:cTn id="32" dur="2000" fill="hold"/>
                                        <p:tgtEl>
                                          <p:spTgt spid="41"/>
                                        </p:tgtEl>
                                        <p:attrNameLst>
                                          <p:attrName>ppt_x</p:attrName>
                                          <p:attrName>ppt_y</p:attrName>
                                        </p:attrNameLst>
                                      </p:cBhvr>
                                      <p:rCtr x="-2274" y="5324"/>
                                    </p:animMotion>
                                  </p:childTnLst>
                                </p:cTn>
                              </p:par>
                            </p:childTnLst>
                          </p:cTn>
                        </p:par>
                      </p:childTnLst>
                    </p:cTn>
                  </p:par>
                  <p:par>
                    <p:cTn id="33" fill="hold">
                      <p:stCondLst>
                        <p:cond delay="indefinite"/>
                      </p:stCondLst>
                      <p:childTnLst>
                        <p:par>
                          <p:cTn id="34" fill="hold">
                            <p:stCondLst>
                              <p:cond delay="0"/>
                            </p:stCondLst>
                            <p:childTnLst>
                              <p:par>
                                <p:cTn id="35" presetID="8" presetClass="emph" presetSubtype="0" fill="hold" nodeType="clickEffect">
                                  <p:stCondLst>
                                    <p:cond delay="0"/>
                                  </p:stCondLst>
                                  <p:childTnLst>
                                    <p:animRot by="-2700000">
                                      <p:cBhvr>
                                        <p:cTn id="36" dur="500" fill="hold"/>
                                        <p:tgtEl>
                                          <p:spTgt spid="33"/>
                                        </p:tgtEl>
                                        <p:attrNameLst>
                                          <p:attrName>r</p:attrName>
                                        </p:attrNameLst>
                                      </p:cBhvr>
                                    </p:animRot>
                                  </p:childTnLst>
                                </p:cTn>
                              </p:par>
                              <p:par>
                                <p:cTn id="37" presetID="42" presetClass="path" presetSubtype="0" accel="50000" decel="50000" fill="hold" nodeType="withEffect">
                                  <p:stCondLst>
                                    <p:cond delay="0"/>
                                  </p:stCondLst>
                                  <p:childTnLst>
                                    <p:animMotion origin="layout" path="M 3.61111E-6 -1.11111E-6 L -0.01528 0.03982 " pathEditMode="relative" rAng="0" ptsTypes="AA">
                                      <p:cBhvr>
                                        <p:cTn id="38" dur="500" fill="hold"/>
                                        <p:tgtEl>
                                          <p:spTgt spid="33"/>
                                        </p:tgtEl>
                                        <p:attrNameLst>
                                          <p:attrName>ppt_x</p:attrName>
                                          <p:attrName>ppt_y</p:attrName>
                                        </p:attrNameLst>
                                      </p:cBhvr>
                                      <p:rCtr x="-764" y="1991"/>
                                    </p:animMotion>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8.33333E-7 -2.96296E-6 L -0.05764 -0.10486 " pathEditMode="relative" rAng="0" ptsTypes="AA">
                                      <p:cBhvr>
                                        <p:cTn id="42" dur="2000" fill="hold"/>
                                        <p:tgtEl>
                                          <p:spTgt spid="21"/>
                                        </p:tgtEl>
                                        <p:attrNameLst>
                                          <p:attrName>ppt_x</p:attrName>
                                          <p:attrName>ppt_y</p:attrName>
                                        </p:attrNameLst>
                                      </p:cBhvr>
                                      <p:rCtr x="-2882" y="-5255"/>
                                    </p:animMotion>
                                  </p:childTnLst>
                                </p:cTn>
                              </p:par>
                              <p:par>
                                <p:cTn id="43" presetID="42" presetClass="path" presetSubtype="0" accel="50000" decel="50000" fill="hold" nodeType="withEffect">
                                  <p:stCondLst>
                                    <p:cond delay="0"/>
                                  </p:stCondLst>
                                  <p:childTnLst>
                                    <p:animMotion origin="layout" path="M 4.44444E-6 2.96296E-6 L -0.03837 -0.09769 " pathEditMode="relative" rAng="0" ptsTypes="AA">
                                      <p:cBhvr>
                                        <p:cTn id="44" dur="2000" fill="hold"/>
                                        <p:tgtEl>
                                          <p:spTgt spid="59"/>
                                        </p:tgtEl>
                                        <p:attrNameLst>
                                          <p:attrName>ppt_x</p:attrName>
                                          <p:attrName>ppt_y</p:attrName>
                                        </p:attrNameLst>
                                      </p:cBhvr>
                                      <p:rCtr x="-1927" y="-4884"/>
                                    </p:animMotion>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barn(inVertical)">
                                      <p:cBhvr>
                                        <p:cTn id="4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a:xfrm>
            <a:off x="457200" y="1847088"/>
            <a:ext cx="8229600" cy="4389120"/>
          </a:xfrm>
        </p:spPr>
        <p:txBody>
          <a:bodyPr/>
          <a:lstStyle/>
          <a:p>
            <a:pPr marL="0" indent="0" algn="just">
              <a:buNone/>
            </a:pPr>
            <a:r>
              <a:rPr lang="en-US" dirty="0"/>
              <a:t>Si </a:t>
            </a:r>
            <a:r>
              <a:rPr lang="en-US" dirty="0" err="1"/>
              <a:t>en</a:t>
            </a:r>
            <a:r>
              <a:rPr lang="en-US" dirty="0"/>
              <a:t> particular </a:t>
            </a:r>
            <a:r>
              <a:rPr lang="en-US" dirty="0" err="1"/>
              <a:t>hablamos</a:t>
            </a:r>
            <a:r>
              <a:rPr lang="en-US" dirty="0"/>
              <a:t> de los BST, que un árbol sea </a:t>
            </a:r>
            <a:r>
              <a:rPr lang="en-US" dirty="0" err="1"/>
              <a:t>completo</a:t>
            </a:r>
            <a:r>
              <a:rPr lang="en-US" dirty="0"/>
              <a:t> </a:t>
            </a:r>
            <a:r>
              <a:rPr lang="en-US" dirty="0" err="1"/>
              <a:t>implica</a:t>
            </a:r>
            <a:r>
              <a:rPr lang="en-US" dirty="0"/>
              <a:t> que la “forma del árbol es </a:t>
            </a:r>
            <a:r>
              <a:rPr lang="en-US" dirty="0" err="1"/>
              <a:t>muy</a:t>
            </a:r>
            <a:r>
              <a:rPr lang="en-US" dirty="0"/>
              <a:t> </a:t>
            </a:r>
            <a:r>
              <a:rPr lang="en-US" dirty="0" err="1"/>
              <a:t>buena</a:t>
            </a:r>
            <a:r>
              <a:rPr lang="en-US" dirty="0"/>
              <a:t>”.</a:t>
            </a:r>
          </a:p>
          <a:p>
            <a:pPr marL="0" indent="0">
              <a:buNone/>
            </a:pPr>
            <a:endParaRPr lang="en-US" dirty="0"/>
          </a:p>
          <a:p>
            <a:pPr marL="0" indent="0" algn="just">
              <a:buNone/>
            </a:pPr>
            <a:r>
              <a:rPr lang="en-US" dirty="0" err="1"/>
              <a:t>En</a:t>
            </a:r>
            <a:r>
              <a:rPr lang="en-US" dirty="0"/>
              <a:t> un árbol </a:t>
            </a:r>
            <a:r>
              <a:rPr lang="en-US" dirty="0" err="1"/>
              <a:t>así</a:t>
            </a:r>
            <a:r>
              <a:rPr lang="en-US" dirty="0"/>
              <a:t>: ¿</a:t>
            </a:r>
            <a:r>
              <a:rPr lang="en-US" dirty="0" err="1"/>
              <a:t>Cuál</a:t>
            </a:r>
            <a:r>
              <a:rPr lang="en-US" dirty="0"/>
              <a:t> es la </a:t>
            </a:r>
            <a:r>
              <a:rPr lang="en-US" dirty="0" err="1"/>
              <a:t>complejidad</a:t>
            </a:r>
            <a:r>
              <a:rPr lang="en-US" dirty="0"/>
              <a:t> temporal para </a:t>
            </a:r>
            <a:r>
              <a:rPr lang="en-US" dirty="0" err="1"/>
              <a:t>búsqueda</a:t>
            </a:r>
            <a:r>
              <a:rPr lang="en-US" dirty="0"/>
              <a:t>? ¿Para </a:t>
            </a:r>
            <a:r>
              <a:rPr lang="en-US" dirty="0" err="1"/>
              <a:t>inserción</a:t>
            </a:r>
            <a:r>
              <a:rPr lang="en-US" dirty="0"/>
              <a:t>? ¿Para </a:t>
            </a:r>
            <a:r>
              <a:rPr lang="en-US" dirty="0" err="1"/>
              <a:t>borrado</a:t>
            </a:r>
            <a:r>
              <a:rPr lang="en-US" dirty="0"/>
              <a:t>?</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5</a:t>
            </a:fld>
            <a:endParaRPr lang="en-US"/>
          </a:p>
        </p:txBody>
      </p:sp>
    </p:spTree>
    <p:extLst>
      <p:ext uri="{BB962C8B-B14F-4D97-AF65-F5344CB8AC3E}">
        <p14:creationId xmlns:p14="http://schemas.microsoft.com/office/powerpoint/2010/main" val="929258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50</a:t>
            </a:fld>
            <a:endParaRPr lang="en-US" dirty="0"/>
          </a:p>
        </p:txBody>
      </p:sp>
    </p:spTree>
    <p:extLst>
      <p:ext uri="{BB962C8B-B14F-4D97-AF65-F5344CB8AC3E}">
        <p14:creationId xmlns:p14="http://schemas.microsoft.com/office/powerpoint/2010/main" val="522814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AVL</a:t>
            </a:r>
            <a:endParaRPr lang="es-AR" dirty="0"/>
          </a:p>
        </p:txBody>
      </p:sp>
      <p:sp>
        <p:nvSpPr>
          <p:cNvPr id="3" name="Content Placeholder 2"/>
          <p:cNvSpPr>
            <a:spLocks noGrp="1"/>
          </p:cNvSpPr>
          <p:nvPr>
            <p:ph idx="1"/>
          </p:nvPr>
        </p:nvSpPr>
        <p:spPr/>
        <p:txBody>
          <a:bodyPr/>
          <a:lstStyle/>
          <a:p>
            <a:pPr marL="0" indent="0">
              <a:buNone/>
            </a:pPr>
            <a:r>
              <a:rPr lang="en-US" dirty="0"/>
              <a:t>Toda la </a:t>
            </a:r>
            <a:r>
              <a:rPr lang="en-US" dirty="0" err="1"/>
              <a:t>eficiencia</a:t>
            </a:r>
            <a:r>
              <a:rPr lang="en-US" dirty="0"/>
              <a:t> de un </a:t>
            </a:r>
            <a:r>
              <a:rPr lang="en-US" dirty="0" err="1"/>
              <a:t>árbol</a:t>
            </a:r>
            <a:r>
              <a:rPr lang="en-US" dirty="0"/>
              <a:t> BST </a:t>
            </a:r>
            <a:r>
              <a:rPr lang="en-US" dirty="0" err="1"/>
              <a:t>está</a:t>
            </a:r>
            <a:r>
              <a:rPr lang="en-US" dirty="0"/>
              <a:t> </a:t>
            </a:r>
            <a:r>
              <a:rPr lang="en-US" dirty="0" err="1"/>
              <a:t>en</a:t>
            </a:r>
            <a:r>
              <a:rPr lang="en-US" dirty="0"/>
              <a:t> </a:t>
            </a:r>
            <a:r>
              <a:rPr lang="en-US" dirty="0" err="1"/>
              <a:t>su</a:t>
            </a:r>
            <a:r>
              <a:rPr lang="en-US" dirty="0"/>
              <a:t> </a:t>
            </a:r>
            <a:r>
              <a:rPr lang="en-US" dirty="0" err="1"/>
              <a:t>altura</a:t>
            </a:r>
            <a:r>
              <a:rPr lang="en-US" dirty="0"/>
              <a:t>…</a:t>
            </a:r>
          </a:p>
          <a:p>
            <a:pPr marL="0" indent="0">
              <a:buNone/>
            </a:pPr>
            <a:r>
              <a:rPr lang="en-US" dirty="0"/>
              <a:t>¿</a:t>
            </a:r>
            <a:r>
              <a:rPr lang="en-US" dirty="0" err="1"/>
              <a:t>Cuál</a:t>
            </a:r>
            <a:r>
              <a:rPr lang="en-US" dirty="0"/>
              <a:t> </a:t>
            </a:r>
            <a:r>
              <a:rPr lang="en-US" dirty="0" err="1"/>
              <a:t>es</a:t>
            </a:r>
            <a:r>
              <a:rPr lang="en-US" dirty="0"/>
              <a:t> la </a:t>
            </a:r>
            <a:r>
              <a:rPr lang="en-US" dirty="0" err="1"/>
              <a:t>altura</a:t>
            </a:r>
            <a:r>
              <a:rPr lang="en-US" dirty="0"/>
              <a:t> de un AVL? ¿</a:t>
            </a:r>
            <a:r>
              <a:rPr lang="en-US" dirty="0" err="1"/>
              <a:t>Cuál</a:t>
            </a:r>
            <a:r>
              <a:rPr lang="en-US" dirty="0"/>
              <a:t> </a:t>
            </a:r>
            <a:r>
              <a:rPr lang="en-US" dirty="0" err="1"/>
              <a:t>es</a:t>
            </a:r>
            <a:r>
              <a:rPr lang="en-US" dirty="0"/>
              <a:t> </a:t>
            </a:r>
            <a:r>
              <a:rPr lang="en-US" dirty="0" err="1"/>
              <a:t>su</a:t>
            </a:r>
            <a:r>
              <a:rPr lang="en-US" dirty="0"/>
              <a:t> </a:t>
            </a:r>
            <a:r>
              <a:rPr lang="en-US" dirty="0" err="1"/>
              <a:t>peor</a:t>
            </a:r>
            <a:r>
              <a:rPr lang="en-US" dirty="0"/>
              <a:t> </a:t>
            </a:r>
            <a:r>
              <a:rPr lang="en-US" dirty="0" err="1"/>
              <a:t>caso</a:t>
            </a:r>
            <a:r>
              <a:rPr lang="en-US" dirty="0"/>
              <a:t>?</a:t>
            </a:r>
          </a:p>
          <a:p>
            <a:pPr marL="0" indent="0">
              <a:buNone/>
            </a:pPr>
            <a:endParaRPr lang="en-US" dirty="0"/>
          </a:p>
          <a:p>
            <a:pPr marL="0" indent="0">
              <a:buNone/>
            </a:pPr>
            <a:endParaRPr lang="en-US" dirty="0"/>
          </a:p>
          <a:p>
            <a:pPr marL="0" indent="0">
              <a:buNone/>
            </a:pPr>
            <a:r>
              <a:rPr lang="en-US" dirty="0" err="1"/>
              <a:t>Rta</a:t>
            </a:r>
            <a:r>
              <a:rPr lang="en-US" dirty="0"/>
              <a:t>: el </a:t>
            </a:r>
            <a:r>
              <a:rPr lang="en-US" dirty="0" err="1"/>
              <a:t>árbol</a:t>
            </a:r>
            <a:r>
              <a:rPr lang="en-US" dirty="0"/>
              <a:t> de Fibonacci. </a:t>
            </a:r>
            <a:r>
              <a:rPr lang="en-US" dirty="0" err="1"/>
              <a:t>Es</a:t>
            </a:r>
            <a:r>
              <a:rPr lang="en-US" dirty="0"/>
              <a:t> el AVL que </a:t>
            </a:r>
            <a:r>
              <a:rPr lang="en-US" dirty="0" err="1"/>
              <a:t>presenta</a:t>
            </a:r>
            <a:r>
              <a:rPr lang="en-US" dirty="0"/>
              <a:t> el </a:t>
            </a:r>
            <a:r>
              <a:rPr lang="en-US" dirty="0" err="1"/>
              <a:t>peor</a:t>
            </a:r>
            <a:r>
              <a:rPr lang="en-US" dirty="0"/>
              <a:t> </a:t>
            </a:r>
            <a:r>
              <a:rPr lang="en-US" dirty="0" err="1"/>
              <a:t>desbalanceo</a:t>
            </a:r>
            <a:r>
              <a:rPr lang="en-US" dirty="0"/>
              <a:t> </a:t>
            </a:r>
            <a:r>
              <a:rPr lang="en-US" dirty="0" err="1"/>
              <a:t>posible</a:t>
            </a:r>
            <a:r>
              <a:rPr lang="en-US" dirty="0"/>
              <a:t>.</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51</a:t>
            </a:fld>
            <a:endParaRPr lang="en-US"/>
          </a:p>
        </p:txBody>
      </p:sp>
    </p:spTree>
    <p:extLst>
      <p:ext uri="{BB962C8B-B14F-4D97-AF65-F5344CB8AC3E}">
        <p14:creationId xmlns:p14="http://schemas.microsoft.com/office/powerpoint/2010/main" val="794288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1000"/>
                                        <p:tgtEl>
                                          <p:spTgt spid="3">
                                            <p:txEl>
                                              <p:pRg st="4" end="4"/>
                                            </p:txEl>
                                          </p:spTgt>
                                        </p:tgtEl>
                                      </p:cBhvr>
                                    </p:animEffect>
                                    <p:anim calcmode="lin" valueType="num">
                                      <p:cBhvr>
                                        <p:cTn id="8"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Árbol de Fibonacci</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52</a:t>
            </a:fld>
            <a:endParaRPr lang="en-US"/>
          </a:p>
        </p:txBody>
      </p:sp>
      <p:sp>
        <p:nvSpPr>
          <p:cNvPr id="5" name="Rectangle 4"/>
          <p:cNvSpPr/>
          <p:nvPr/>
        </p:nvSpPr>
        <p:spPr>
          <a:xfrm>
            <a:off x="613953" y="1903728"/>
            <a:ext cx="7537269" cy="2031325"/>
          </a:xfrm>
          <a:prstGeom prst="rect">
            <a:avLst/>
          </a:prstGeom>
        </p:spPr>
        <p:txBody>
          <a:bodyPr wrap="square">
            <a:spAutoFit/>
          </a:bodyPr>
          <a:lstStyle/>
          <a:p>
            <a:pPr marR="31750" algn="just">
              <a:spcAft>
                <a:spcPts val="0"/>
              </a:spcAft>
            </a:pPr>
            <a:r>
              <a:rPr lang="es-AR" dirty="0">
                <a:latin typeface="Comic Sans MS" panose="030F0702030302020204" pitchFamily="66" charset="0"/>
                <a:ea typeface="Times New Roman" panose="02020603050405020304" pitchFamily="18" charset="0"/>
                <a:cs typeface="Comic Sans MS" panose="030F0702030302020204" pitchFamily="66" charset="0"/>
              </a:rPr>
              <a:t>El Árbol de Fibonacci se define así:      </a:t>
            </a:r>
            <a:endParaRPr lang="es-AR" sz="1100" dirty="0">
              <a:latin typeface="Times New Roman" panose="02020603050405020304" pitchFamily="18" charset="0"/>
              <a:ea typeface="Times New Roman" panose="02020603050405020304" pitchFamily="18" charset="0"/>
            </a:endParaRPr>
          </a:p>
          <a:p>
            <a:pPr marR="31750" algn="just">
              <a:spcAft>
                <a:spcPts val="0"/>
              </a:spcAft>
            </a:pPr>
            <a:r>
              <a:rPr lang="es-AR" dirty="0">
                <a:latin typeface="Comic Sans MS" panose="030F0702030302020204" pitchFamily="66" charset="0"/>
                <a:ea typeface="Times New Roman" panose="02020603050405020304" pitchFamily="18" charset="0"/>
                <a:cs typeface="Comic Sans MS" panose="030F0702030302020204" pitchFamily="66" charset="0"/>
              </a:rPr>
              <a:t> </a:t>
            </a:r>
            <a:endParaRPr lang="es-AR" sz="1100" dirty="0">
              <a:latin typeface="Times New Roman" panose="02020603050405020304" pitchFamily="18" charset="0"/>
              <a:ea typeface="Times New Roman" panose="02020603050405020304" pitchFamily="18" charset="0"/>
            </a:endParaRPr>
          </a:p>
          <a:p>
            <a:pPr marL="342900" marR="31750" lvl="0" indent="-342900" algn="just">
              <a:spcAft>
                <a:spcPts val="0"/>
              </a:spcAft>
              <a:buFont typeface="+mj-lt"/>
              <a:buAutoNum type="arabicPeriod"/>
            </a:pPr>
            <a:r>
              <a:rPr lang="es-AR" dirty="0">
                <a:latin typeface="Comic Sans MS" panose="030F0702030302020204" pitchFamily="66" charset="0"/>
                <a:ea typeface="Times New Roman" panose="02020603050405020304" pitchFamily="18" charset="0"/>
                <a:cs typeface="Comic Sans MS" panose="030F0702030302020204" pitchFamily="66" charset="0"/>
              </a:rPr>
              <a:t>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0</a:t>
            </a:r>
            <a:r>
              <a:rPr lang="es-AR" dirty="0">
                <a:latin typeface="Comic Sans MS" panose="030F0702030302020204" pitchFamily="66" charset="0"/>
                <a:ea typeface="Times New Roman" panose="02020603050405020304" pitchFamily="18" charset="0"/>
                <a:cs typeface="Comic Sans MS" panose="030F0702030302020204" pitchFamily="66" charset="0"/>
              </a:rPr>
              <a:t>  es el </a:t>
            </a:r>
            <a:r>
              <a:rPr lang="es-AR" b="1" dirty="0">
                <a:latin typeface="Comic Sans MS" panose="030F0702030302020204" pitchFamily="66" charset="0"/>
                <a:ea typeface="Times New Roman" panose="02020603050405020304" pitchFamily="18" charset="0"/>
                <a:cs typeface="Comic Sans MS" panose="030F0702030302020204" pitchFamily="66" charset="0"/>
              </a:rPr>
              <a:t>ÁRBOL NULO</a:t>
            </a:r>
            <a:endParaRPr lang="es-AR" sz="1100" dirty="0">
              <a:latin typeface="Times New Roman" panose="02020603050405020304" pitchFamily="18" charset="0"/>
              <a:ea typeface="Times New Roman" panose="02020603050405020304" pitchFamily="18" charset="0"/>
            </a:endParaRPr>
          </a:p>
          <a:p>
            <a:pPr marL="342900" marR="31750" lvl="0" indent="-342900" algn="just">
              <a:spcAft>
                <a:spcPts val="0"/>
              </a:spcAft>
              <a:buFont typeface="+mj-lt"/>
              <a:buAutoNum type="arabicPeriod"/>
            </a:pPr>
            <a:r>
              <a:rPr lang="es-AR" dirty="0">
                <a:latin typeface="Comic Sans MS" panose="030F0702030302020204" pitchFamily="66" charset="0"/>
                <a:ea typeface="Times New Roman" panose="02020603050405020304" pitchFamily="18" charset="0"/>
                <a:cs typeface="Comic Sans MS" panose="030F0702030302020204" pitchFamily="66" charset="0"/>
              </a:rPr>
              <a:t>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1</a:t>
            </a:r>
            <a:r>
              <a:rPr lang="es-AR" dirty="0">
                <a:latin typeface="Comic Sans MS" panose="030F0702030302020204" pitchFamily="66" charset="0"/>
                <a:ea typeface="Times New Roman" panose="02020603050405020304" pitchFamily="18" charset="0"/>
                <a:cs typeface="Comic Sans MS" panose="030F0702030302020204" pitchFamily="66" charset="0"/>
              </a:rPr>
              <a:t> es un </a:t>
            </a:r>
            <a:r>
              <a:rPr lang="es-AR" b="1" dirty="0">
                <a:latin typeface="Comic Sans MS" panose="030F0702030302020204" pitchFamily="66" charset="0"/>
                <a:ea typeface="Times New Roman" panose="02020603050405020304" pitchFamily="18" charset="0"/>
                <a:cs typeface="Comic Sans MS" panose="030F0702030302020204" pitchFamily="66" charset="0"/>
              </a:rPr>
              <a:t>NODO</a:t>
            </a:r>
            <a:endParaRPr lang="es-AR" sz="1100" dirty="0">
              <a:latin typeface="Times New Roman" panose="02020603050405020304" pitchFamily="18" charset="0"/>
              <a:ea typeface="Times New Roman" panose="02020603050405020304" pitchFamily="18" charset="0"/>
            </a:endParaRPr>
          </a:p>
          <a:p>
            <a:pPr marL="342900" marR="31750" lvl="0" indent="-342900" algn="just">
              <a:spcAft>
                <a:spcPts val="0"/>
              </a:spcAft>
              <a:buFont typeface="+mj-lt"/>
              <a:buAutoNum type="arabicPeriod"/>
            </a:pPr>
            <a:r>
              <a:rPr lang="es-AR" dirty="0">
                <a:latin typeface="Comic Sans MS" panose="030F0702030302020204" pitchFamily="66" charset="0"/>
                <a:ea typeface="Times New Roman" panose="02020603050405020304" pitchFamily="18" charset="0"/>
                <a:cs typeface="Comic Sans MS" panose="030F0702030302020204" pitchFamily="66" charset="0"/>
              </a:rPr>
              <a:t>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h</a:t>
            </a:r>
            <a:r>
              <a:rPr lang="es-AR" b="1" dirty="0">
                <a:latin typeface="Comic Sans MS" panose="030F0702030302020204" pitchFamily="66" charset="0"/>
                <a:ea typeface="Times New Roman" panose="02020603050405020304" pitchFamily="18" charset="0"/>
                <a:cs typeface="Comic Sans MS" panose="030F0702030302020204" pitchFamily="66" charset="0"/>
                <a:sym typeface="Symbol" panose="05050102010706020507" pitchFamily="18" charset="2"/>
              </a:rPr>
              <a:t>2</a:t>
            </a:r>
            <a:r>
              <a:rPr lang="es-AR" dirty="0">
                <a:latin typeface="Comic Sans MS" panose="030F0702030302020204" pitchFamily="66" charset="0"/>
                <a:ea typeface="Times New Roman" panose="02020603050405020304" pitchFamily="18" charset="0"/>
                <a:cs typeface="Comic Sans MS" panose="030F0702030302020204" pitchFamily="66" charset="0"/>
              </a:rPr>
              <a:t> es un árbol que tiene:</a:t>
            </a:r>
            <a:endParaRPr lang="es-AR" sz="1100" dirty="0">
              <a:latin typeface="Times New Roman" panose="02020603050405020304" pitchFamily="18" charset="0"/>
              <a:ea typeface="Times New Roman" panose="02020603050405020304" pitchFamily="18" charset="0"/>
            </a:endParaRPr>
          </a:p>
          <a:p>
            <a:pPr marL="800100" marR="31750" lvl="1" indent="-342900" algn="just">
              <a:buFont typeface="+mj-lt"/>
              <a:buAutoNum type="alphaLcParenR"/>
            </a:pPr>
            <a:r>
              <a:rPr lang="es-AR" dirty="0">
                <a:latin typeface="Comic Sans MS" panose="030F0702030302020204" pitchFamily="66" charset="0"/>
                <a:ea typeface="Times New Roman" panose="02020603050405020304" pitchFamily="18" charset="0"/>
                <a:cs typeface="Comic Sans MS" panose="030F0702030302020204" pitchFamily="66" charset="0"/>
              </a:rPr>
              <a:t>como hijo izquierdo un 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h -1</a:t>
            </a:r>
            <a:endParaRPr lang="es-AR" sz="1100" dirty="0">
              <a:latin typeface="Times New Roman" panose="02020603050405020304" pitchFamily="18" charset="0"/>
              <a:ea typeface="Times New Roman" panose="02020603050405020304" pitchFamily="18" charset="0"/>
            </a:endParaRPr>
          </a:p>
          <a:p>
            <a:pPr marL="800100" marR="31750" lvl="1" indent="-342900" algn="just">
              <a:buFont typeface="+mj-lt"/>
              <a:buAutoNum type="alphaLcParenR"/>
            </a:pPr>
            <a:r>
              <a:rPr lang="es-AR" dirty="0">
                <a:latin typeface="Comic Sans MS" panose="030F0702030302020204" pitchFamily="66" charset="0"/>
                <a:ea typeface="Times New Roman" panose="02020603050405020304" pitchFamily="18" charset="0"/>
                <a:cs typeface="Comic Sans MS" panose="030F0702030302020204" pitchFamily="66" charset="0"/>
              </a:rPr>
              <a:t>como hijo derecho un Fibonacci de orden </a:t>
            </a:r>
            <a:r>
              <a:rPr lang="es-AR" b="1" dirty="0">
                <a:latin typeface="Comic Sans MS" panose="030F0702030302020204" pitchFamily="66" charset="0"/>
                <a:ea typeface="Times New Roman" panose="02020603050405020304" pitchFamily="18" charset="0"/>
                <a:cs typeface="Comic Sans MS" panose="030F0702030302020204" pitchFamily="66" charset="0"/>
              </a:rPr>
              <a:t>h - 2</a:t>
            </a:r>
            <a:r>
              <a:rPr lang="es-AR" dirty="0">
                <a:latin typeface="Comic Sans MS" panose="030F0702030302020204" pitchFamily="66" charset="0"/>
                <a:ea typeface="Times New Roman" panose="02020603050405020304" pitchFamily="18" charset="0"/>
                <a:cs typeface="Comic Sans MS" panose="030F0702030302020204" pitchFamily="66" charset="0"/>
              </a:rPr>
              <a:t>.</a:t>
            </a:r>
            <a:endParaRPr lang="es-AR"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64574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5.1</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Dibujar</a:t>
            </a:r>
            <a:r>
              <a:rPr lang="en-US" sz="2000" dirty="0">
                <a:solidFill>
                  <a:schemeClr val="tx1"/>
                </a:solidFill>
              </a:rPr>
              <a:t> el </a:t>
            </a:r>
            <a:r>
              <a:rPr lang="en-US" sz="2000" dirty="0" err="1">
                <a:solidFill>
                  <a:schemeClr val="tx1"/>
                </a:solidFill>
              </a:rPr>
              <a:t>Arbol</a:t>
            </a:r>
            <a:r>
              <a:rPr lang="en-US" sz="2000" dirty="0">
                <a:solidFill>
                  <a:schemeClr val="tx1"/>
                </a:solidFill>
              </a:rPr>
              <a:t> de Fibonacci  de </a:t>
            </a:r>
            <a:r>
              <a:rPr lang="en-US" sz="2000" dirty="0" err="1">
                <a:solidFill>
                  <a:schemeClr val="tx1"/>
                </a:solidFill>
              </a:rPr>
              <a:t>orden</a:t>
            </a:r>
            <a:r>
              <a:rPr lang="en-US" sz="2000" dirty="0">
                <a:solidFill>
                  <a:schemeClr val="tx1"/>
                </a:solidFill>
              </a:rPr>
              <a:t> 6</a:t>
            </a:r>
          </a:p>
          <a:p>
            <a:pPr marL="0" indent="0">
              <a:buNone/>
            </a:pPr>
            <a:endParaRPr lang="en-US" sz="2000" dirty="0">
              <a:solidFill>
                <a:schemeClr val="tx1"/>
              </a:solidFill>
            </a:endParaRPr>
          </a:p>
          <a:p>
            <a:pPr marL="0" indent="0">
              <a:buNone/>
            </a:pPr>
            <a:r>
              <a:rPr lang="en-US" sz="2000" dirty="0" err="1">
                <a:solidFill>
                  <a:schemeClr val="tx1"/>
                </a:solidFill>
              </a:rPr>
              <a:t>Cuántos</a:t>
            </a:r>
            <a:r>
              <a:rPr lang="en-US" sz="2000" dirty="0">
                <a:solidFill>
                  <a:schemeClr val="tx1"/>
                </a:solidFill>
              </a:rPr>
              <a:t> </a:t>
            </a:r>
            <a:r>
              <a:rPr lang="en-US" sz="2000" dirty="0" err="1">
                <a:solidFill>
                  <a:schemeClr val="tx1"/>
                </a:solidFill>
              </a:rPr>
              <a:t>nodos</a:t>
            </a:r>
            <a:r>
              <a:rPr lang="en-US" sz="2000" dirty="0">
                <a:solidFill>
                  <a:schemeClr val="tx1"/>
                </a:solidFill>
              </a:rPr>
              <a:t> </a:t>
            </a:r>
            <a:r>
              <a:rPr lang="en-US" sz="2000" dirty="0" err="1">
                <a:solidFill>
                  <a:schemeClr val="tx1"/>
                </a:solidFill>
              </a:rPr>
              <a:t>tiene</a:t>
            </a:r>
            <a:r>
              <a:rPr lang="en-US" sz="2000" dirty="0">
                <a:solidFill>
                  <a:schemeClr val="tx1"/>
                </a:solidFill>
              </a:rPr>
              <a:t>?</a:t>
            </a:r>
          </a:p>
          <a:p>
            <a:pPr marL="0" indent="0">
              <a:buNone/>
            </a:pPr>
            <a:r>
              <a:rPr lang="en-US" sz="2000" dirty="0" err="1">
                <a:solidFill>
                  <a:schemeClr val="tx1"/>
                </a:solidFill>
              </a:rPr>
              <a:t>Cuál</a:t>
            </a:r>
            <a:r>
              <a:rPr lang="en-US" sz="2000" dirty="0">
                <a:solidFill>
                  <a:schemeClr val="tx1"/>
                </a:solidFill>
              </a:rPr>
              <a:t> </a:t>
            </a:r>
            <a:r>
              <a:rPr lang="en-US" sz="2000" dirty="0" err="1">
                <a:solidFill>
                  <a:schemeClr val="tx1"/>
                </a:solidFill>
              </a:rPr>
              <a:t>es</a:t>
            </a:r>
            <a:r>
              <a:rPr lang="en-US" sz="2000" dirty="0">
                <a:solidFill>
                  <a:schemeClr val="tx1"/>
                </a:solidFill>
              </a:rPr>
              <a:t> </a:t>
            </a:r>
            <a:r>
              <a:rPr lang="en-US" sz="2000" dirty="0" err="1">
                <a:solidFill>
                  <a:schemeClr val="tx1"/>
                </a:solidFill>
              </a:rPr>
              <a:t>su</a:t>
            </a:r>
            <a:r>
              <a:rPr lang="en-US" sz="2000" dirty="0">
                <a:solidFill>
                  <a:schemeClr val="tx1"/>
                </a:solidFill>
              </a:rPr>
              <a:t> </a:t>
            </a:r>
            <a:r>
              <a:rPr lang="en-US" sz="2000" dirty="0" err="1">
                <a:solidFill>
                  <a:schemeClr val="tx1"/>
                </a:solidFill>
              </a:rPr>
              <a:t>altura</a:t>
            </a:r>
            <a:r>
              <a:rPr lang="en-US" sz="2000" dirty="0">
                <a:solidFill>
                  <a:schemeClr val="tx1"/>
                </a:solidFill>
              </a:rPr>
              <a:t>?</a:t>
            </a: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101766468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normAutofit/>
          </a:bodyPr>
          <a:lstStyle/>
          <a:p>
            <a:pPr marL="0" indent="0">
              <a:buNone/>
            </a:pPr>
            <a:r>
              <a:rPr lang="en-US" dirty="0" err="1"/>
              <a:t>Rta</a:t>
            </a:r>
            <a:r>
              <a:rPr lang="en-US" dirty="0"/>
              <a:t>:   </a:t>
            </a:r>
            <a:r>
              <a:rPr lang="en-US" dirty="0" err="1"/>
              <a:t>Fibo</a:t>
            </a:r>
            <a:r>
              <a:rPr lang="en-US" dirty="0"/>
              <a:t>(0)    null</a:t>
            </a:r>
          </a:p>
          <a:p>
            <a:pPr marL="0" indent="0">
              <a:buNone/>
            </a:pPr>
            <a:endParaRPr lang="en-US" dirty="0"/>
          </a:p>
          <a:p>
            <a:pPr marL="0" indent="0">
              <a:buNone/>
            </a:pPr>
            <a:r>
              <a:rPr lang="en-US" dirty="0"/>
              <a:t>	</a:t>
            </a:r>
            <a:r>
              <a:rPr lang="en-US" dirty="0" err="1"/>
              <a:t>Fibo</a:t>
            </a:r>
            <a:r>
              <a:rPr lang="en-US" dirty="0"/>
              <a:t>(1) </a:t>
            </a:r>
          </a:p>
          <a:p>
            <a:pPr marL="0" indent="0">
              <a:buNone/>
            </a:pPr>
            <a:endParaRPr lang="en-US" dirty="0"/>
          </a:p>
          <a:p>
            <a:pPr marL="0" indent="0">
              <a:buNone/>
            </a:pPr>
            <a:r>
              <a:rPr lang="en-US" dirty="0"/>
              <a:t>	</a:t>
            </a:r>
            <a:r>
              <a:rPr lang="en-US" dirty="0" err="1"/>
              <a:t>Fibo</a:t>
            </a:r>
            <a:r>
              <a:rPr lang="en-US" dirty="0"/>
              <a:t>(2)</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54</a:t>
            </a:fld>
            <a:endParaRPr lang="en-US"/>
          </a:p>
        </p:txBody>
      </p:sp>
      <p:pic>
        <p:nvPicPr>
          <p:cNvPr id="8" name="Picture 7"/>
          <p:cNvPicPr>
            <a:picLocks noChangeAspect="1"/>
          </p:cNvPicPr>
          <p:nvPr/>
        </p:nvPicPr>
        <p:blipFill>
          <a:blip r:embed="rId2"/>
          <a:stretch>
            <a:fillRect/>
          </a:stretch>
        </p:blipFill>
        <p:spPr>
          <a:xfrm>
            <a:off x="2697816" y="2965804"/>
            <a:ext cx="514350" cy="447675"/>
          </a:xfrm>
          <a:prstGeom prst="rect">
            <a:avLst/>
          </a:prstGeom>
        </p:spPr>
      </p:pic>
      <p:pic>
        <p:nvPicPr>
          <p:cNvPr id="9" name="Picture 8"/>
          <p:cNvPicPr>
            <a:picLocks noChangeAspect="1"/>
          </p:cNvPicPr>
          <p:nvPr/>
        </p:nvPicPr>
        <p:blipFill>
          <a:blip r:embed="rId3"/>
          <a:stretch>
            <a:fillRect/>
          </a:stretch>
        </p:blipFill>
        <p:spPr>
          <a:xfrm>
            <a:off x="2697816" y="3872865"/>
            <a:ext cx="571500" cy="514350"/>
          </a:xfrm>
          <a:prstGeom prst="rect">
            <a:avLst/>
          </a:prstGeom>
        </p:spPr>
      </p:pic>
    </p:spTree>
    <p:extLst>
      <p:ext uri="{BB962C8B-B14F-4D97-AF65-F5344CB8AC3E}">
        <p14:creationId xmlns:p14="http://schemas.microsoft.com/office/powerpoint/2010/main" val="22783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barn(inVertical)">
                                      <p:cBhvr>
                                        <p:cTn id="20" dur="500"/>
                                        <p:tgtEl>
                                          <p:spTgt spid="3">
                                            <p:txEl>
                                              <p:pRg st="4" end="4"/>
                                            </p:txEl>
                                          </p:spTgt>
                                        </p:tgtEl>
                                      </p:cBhvr>
                                    </p:animEffect>
                                  </p:childTnLst>
                                </p:cTn>
                              </p:par>
                              <p:par>
                                <p:cTn id="21" presetID="16" presetClass="entr" presetSubtype="2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arn(inVertical)">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err="1"/>
              <a:t>Fibo</a:t>
            </a:r>
            <a:r>
              <a:rPr lang="en-US" dirty="0"/>
              <a:t>(3)</a:t>
            </a:r>
          </a:p>
          <a:p>
            <a:pPr marL="0" indent="0">
              <a:buNone/>
            </a:pPr>
            <a:endParaRPr lang="en-US" dirty="0"/>
          </a:p>
          <a:p>
            <a:pPr marL="0" indent="0">
              <a:buNone/>
            </a:pPr>
            <a:endParaRPr lang="en-US" dirty="0"/>
          </a:p>
          <a:p>
            <a:pPr marL="0" indent="0">
              <a:buNone/>
            </a:pPr>
            <a:r>
              <a:rPr lang="en-US" dirty="0" err="1"/>
              <a:t>Fibo</a:t>
            </a:r>
            <a:r>
              <a:rPr lang="en-US" dirty="0"/>
              <a:t>(4)</a:t>
            </a:r>
          </a:p>
          <a:p>
            <a:pPr marL="0" indent="0">
              <a:buNone/>
            </a:pPr>
            <a:endParaRPr lang="en-US" dirty="0"/>
          </a:p>
          <a:p>
            <a:pPr marL="0" indent="0">
              <a:buNone/>
            </a:pPr>
            <a:endParaRPr lang="en-US" dirty="0"/>
          </a:p>
          <a:p>
            <a:pPr marL="0" indent="0">
              <a:buNone/>
            </a:pPr>
            <a:endParaRPr lang="en-US" dirty="0"/>
          </a:p>
          <a:p>
            <a:pPr marL="0" indent="0">
              <a:buNone/>
            </a:pPr>
            <a:r>
              <a:rPr lang="en-US" dirty="0" err="1"/>
              <a:t>Fibo</a:t>
            </a:r>
            <a:r>
              <a:rPr lang="en-US" dirty="0"/>
              <a:t>(5) </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55</a:t>
            </a:fld>
            <a:endParaRPr lang="en-US"/>
          </a:p>
        </p:txBody>
      </p:sp>
      <p:pic>
        <p:nvPicPr>
          <p:cNvPr id="5" name="Picture 4"/>
          <p:cNvPicPr>
            <a:picLocks noChangeAspect="1"/>
          </p:cNvPicPr>
          <p:nvPr/>
        </p:nvPicPr>
        <p:blipFill>
          <a:blip r:embed="rId2"/>
          <a:stretch>
            <a:fillRect/>
          </a:stretch>
        </p:blipFill>
        <p:spPr>
          <a:xfrm>
            <a:off x="2852737" y="2011991"/>
            <a:ext cx="1000125" cy="809625"/>
          </a:xfrm>
          <a:prstGeom prst="rect">
            <a:avLst/>
          </a:prstGeom>
        </p:spPr>
      </p:pic>
      <p:pic>
        <p:nvPicPr>
          <p:cNvPr id="6" name="Picture 5"/>
          <p:cNvPicPr>
            <a:picLocks noChangeAspect="1"/>
          </p:cNvPicPr>
          <p:nvPr/>
        </p:nvPicPr>
        <p:blipFill>
          <a:blip r:embed="rId3"/>
          <a:stretch>
            <a:fillRect/>
          </a:stretch>
        </p:blipFill>
        <p:spPr>
          <a:xfrm>
            <a:off x="1685925" y="3270624"/>
            <a:ext cx="1666875" cy="1352550"/>
          </a:xfrm>
          <a:prstGeom prst="rect">
            <a:avLst/>
          </a:prstGeom>
        </p:spPr>
      </p:pic>
      <p:pic>
        <p:nvPicPr>
          <p:cNvPr id="7" name="Picture 6"/>
          <p:cNvPicPr>
            <a:picLocks noChangeAspect="1"/>
          </p:cNvPicPr>
          <p:nvPr/>
        </p:nvPicPr>
        <p:blipFill>
          <a:blip r:embed="rId4"/>
          <a:stretch>
            <a:fillRect/>
          </a:stretch>
        </p:blipFill>
        <p:spPr>
          <a:xfrm>
            <a:off x="1685925" y="5070477"/>
            <a:ext cx="2571750" cy="1285875"/>
          </a:xfrm>
          <a:prstGeom prst="rect">
            <a:avLst/>
          </a:prstGeom>
        </p:spPr>
      </p:pic>
      <p:pic>
        <p:nvPicPr>
          <p:cNvPr id="8" name="Picture 7"/>
          <p:cNvPicPr>
            <a:picLocks noChangeAspect="1"/>
          </p:cNvPicPr>
          <p:nvPr/>
        </p:nvPicPr>
        <p:blipFill>
          <a:blip r:embed="rId5"/>
          <a:stretch>
            <a:fillRect/>
          </a:stretch>
        </p:blipFill>
        <p:spPr>
          <a:xfrm>
            <a:off x="4572000" y="3225165"/>
            <a:ext cx="3867150" cy="1809750"/>
          </a:xfrm>
          <a:prstGeom prst="rect">
            <a:avLst/>
          </a:prstGeom>
        </p:spPr>
      </p:pic>
      <p:sp>
        <p:nvSpPr>
          <p:cNvPr id="9" name="Explosion 2 8"/>
          <p:cNvSpPr/>
          <p:nvPr/>
        </p:nvSpPr>
        <p:spPr>
          <a:xfrm>
            <a:off x="5593976" y="2416803"/>
            <a:ext cx="2330824" cy="985303"/>
          </a:xfrm>
          <a:prstGeom prst="irregularSeal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Fibo</a:t>
            </a:r>
            <a:r>
              <a:rPr lang="en-US" dirty="0"/>
              <a:t>(6)</a:t>
            </a:r>
            <a:endParaRPr lang="es-AR" dirty="0"/>
          </a:p>
        </p:txBody>
      </p:sp>
    </p:spTree>
    <p:extLst>
      <p:ext uri="{BB962C8B-B14F-4D97-AF65-F5344CB8AC3E}">
        <p14:creationId xmlns:p14="http://schemas.microsoft.com/office/powerpoint/2010/main" val="4127052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barn(inVertical)">
                                      <p:cBhvr>
                                        <p:cTn id="15" dur="500"/>
                                        <p:tgtEl>
                                          <p:spTgt spid="3">
                                            <p:txEl>
                                              <p:pRg st="3" end="3"/>
                                            </p:txEl>
                                          </p:spTgt>
                                        </p:tgtEl>
                                      </p:cBhvr>
                                    </p:animEffect>
                                  </p:childTnLst>
                                </p:cTn>
                              </p:par>
                              <p:par>
                                <p:cTn id="16" presetID="16" presetClass="entr" presetSubtype="21"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arn(inVertic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animEffect transition="in" filter="barn(inVertical)">
                                      <p:cBhvr>
                                        <p:cTn id="23" dur="500"/>
                                        <p:tgtEl>
                                          <p:spTgt spid="3">
                                            <p:txEl>
                                              <p:pRg st="7" end="7"/>
                                            </p:txEl>
                                          </p:spTgt>
                                        </p:tgtEl>
                                      </p:cBhvr>
                                    </p:animEffect>
                                  </p:childTnLst>
                                </p:cTn>
                              </p:par>
                              <p:par>
                                <p:cTn id="24" presetID="16" presetClass="entr" presetSubtype="21" fill="hold" nodeType="with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arn(inVertic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barn(inVertical)">
                                      <p:cBhvr>
                                        <p:cTn id="31" dur="500"/>
                                        <p:tgtEl>
                                          <p:spTgt spid="8"/>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barn(inVertical)">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a:t>
            </a:r>
            <a:r>
              <a:rPr lang="en-US" dirty="0" err="1"/>
              <a:t>Cuántos</a:t>
            </a:r>
            <a:r>
              <a:rPr lang="en-US" dirty="0"/>
              <a:t> </a:t>
            </a:r>
            <a:r>
              <a:rPr lang="en-US" dirty="0" err="1"/>
              <a:t>nodos</a:t>
            </a:r>
            <a:r>
              <a:rPr lang="en-US" dirty="0"/>
              <a:t> </a:t>
            </a:r>
            <a:r>
              <a:rPr lang="en-US" dirty="0" err="1"/>
              <a:t>tiene</a:t>
            </a:r>
            <a:r>
              <a:rPr lang="en-US" dirty="0"/>
              <a:t> el Fibonacci de </a:t>
            </a:r>
            <a:r>
              <a:rPr lang="en-US" dirty="0" err="1"/>
              <a:t>orden</a:t>
            </a:r>
            <a:r>
              <a:rPr lang="en-US" dirty="0"/>
              <a:t> 6? ¿</a:t>
            </a:r>
            <a:r>
              <a:rPr lang="en-US" dirty="0" err="1"/>
              <a:t>Qué</a:t>
            </a:r>
            <a:r>
              <a:rPr lang="en-US" dirty="0"/>
              <a:t> </a:t>
            </a:r>
            <a:r>
              <a:rPr lang="en-US" dirty="0" err="1"/>
              <a:t>altura</a:t>
            </a:r>
            <a:r>
              <a:rPr lang="en-US" dirty="0"/>
              <a:t> </a:t>
            </a:r>
            <a:r>
              <a:rPr lang="en-US" dirty="0" err="1"/>
              <a:t>tiene</a:t>
            </a:r>
            <a:r>
              <a:rPr lang="en-US" dirty="0"/>
              <a:t>? </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Rta</a:t>
            </a:r>
            <a:r>
              <a:rPr lang="en-US" dirty="0"/>
              <a:t>: 20 </a:t>
            </a:r>
            <a:r>
              <a:rPr lang="en-US" dirty="0" err="1"/>
              <a:t>nodos</a:t>
            </a:r>
            <a:r>
              <a:rPr lang="en-US" dirty="0"/>
              <a:t> y </a:t>
            </a:r>
            <a:r>
              <a:rPr lang="en-US" dirty="0" err="1"/>
              <a:t>tiene</a:t>
            </a:r>
            <a:r>
              <a:rPr lang="en-US" dirty="0"/>
              <a:t> </a:t>
            </a:r>
            <a:r>
              <a:rPr lang="en-US" dirty="0" err="1"/>
              <a:t>altura</a:t>
            </a:r>
            <a:r>
              <a:rPr lang="en-US" dirty="0"/>
              <a:t> 5</a:t>
            </a:r>
          </a:p>
          <a:p>
            <a:pPr marL="0" indent="0">
              <a:buNone/>
            </a:pPr>
            <a:endParaRPr lang="en-US" dirty="0"/>
          </a:p>
          <a:p>
            <a:pPr marL="0" indent="0">
              <a:buNone/>
            </a:pPr>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56</a:t>
            </a:fld>
            <a:endParaRPr lang="en-US"/>
          </a:p>
        </p:txBody>
      </p:sp>
      <p:pic>
        <p:nvPicPr>
          <p:cNvPr id="6" name="Picture 5"/>
          <p:cNvPicPr>
            <a:picLocks noChangeAspect="1"/>
          </p:cNvPicPr>
          <p:nvPr/>
        </p:nvPicPr>
        <p:blipFill>
          <a:blip r:embed="rId2"/>
          <a:stretch>
            <a:fillRect/>
          </a:stretch>
        </p:blipFill>
        <p:spPr>
          <a:xfrm>
            <a:off x="4438650" y="2981325"/>
            <a:ext cx="3867150" cy="1809750"/>
          </a:xfrm>
          <a:prstGeom prst="rect">
            <a:avLst/>
          </a:prstGeom>
        </p:spPr>
      </p:pic>
    </p:spTree>
    <p:extLst>
      <p:ext uri="{BB962C8B-B14F-4D97-AF65-F5344CB8AC3E}">
        <p14:creationId xmlns:p14="http://schemas.microsoft.com/office/powerpoint/2010/main" val="991676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barn(inVertical)">
                                      <p:cBhvr>
                                        <p:cTn id="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5.2</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r>
              <a:rPr lang="en-US" sz="2000" dirty="0" err="1">
                <a:solidFill>
                  <a:schemeClr val="tx1"/>
                </a:solidFill>
              </a:rPr>
              <a:t>Cual</a:t>
            </a:r>
            <a:r>
              <a:rPr lang="en-US" sz="2000" dirty="0">
                <a:solidFill>
                  <a:schemeClr val="tx1"/>
                </a:solidFill>
              </a:rPr>
              <a:t> </a:t>
            </a:r>
            <a:r>
              <a:rPr lang="en-US" sz="2000" dirty="0" err="1">
                <a:solidFill>
                  <a:schemeClr val="tx1"/>
                </a:solidFill>
              </a:rPr>
              <a:t>sería</a:t>
            </a:r>
            <a:r>
              <a:rPr lang="en-US" sz="2000" dirty="0">
                <a:solidFill>
                  <a:schemeClr val="tx1"/>
                </a:solidFill>
              </a:rPr>
              <a:t> la </a:t>
            </a:r>
            <a:r>
              <a:rPr lang="en-US" sz="2000" dirty="0" err="1">
                <a:solidFill>
                  <a:schemeClr val="tx1"/>
                </a:solidFill>
              </a:rPr>
              <a:t>altura</a:t>
            </a:r>
            <a:r>
              <a:rPr lang="en-US" sz="2000" dirty="0">
                <a:solidFill>
                  <a:schemeClr val="tx1"/>
                </a:solidFill>
              </a:rPr>
              <a:t> de </a:t>
            </a:r>
            <a:r>
              <a:rPr lang="en-US" sz="2000" dirty="0" err="1">
                <a:solidFill>
                  <a:schemeClr val="tx1"/>
                </a:solidFill>
              </a:rPr>
              <a:t>uno</a:t>
            </a:r>
            <a:r>
              <a:rPr lang="en-US" sz="2000" dirty="0">
                <a:solidFill>
                  <a:schemeClr val="tx1"/>
                </a:solidFill>
              </a:rPr>
              <a:t> </a:t>
            </a:r>
            <a:r>
              <a:rPr lang="en-US" sz="2000" dirty="0" err="1">
                <a:solidFill>
                  <a:schemeClr val="tx1"/>
                </a:solidFill>
              </a:rPr>
              <a:t>completo</a:t>
            </a:r>
            <a:r>
              <a:rPr lang="en-US" sz="2000" dirty="0">
                <a:solidFill>
                  <a:schemeClr val="tx1"/>
                </a:solidFill>
              </a:rPr>
              <a:t> (</a:t>
            </a:r>
            <a:r>
              <a:rPr lang="en-US" sz="2000" dirty="0" err="1">
                <a:solidFill>
                  <a:schemeClr val="tx1"/>
                </a:solidFill>
              </a:rPr>
              <a:t>perfectamente</a:t>
            </a:r>
            <a:r>
              <a:rPr lang="en-US" sz="2000" dirty="0">
                <a:solidFill>
                  <a:schemeClr val="tx1"/>
                </a:solidFill>
              </a:rPr>
              <a:t> </a:t>
            </a:r>
            <a:r>
              <a:rPr lang="en-US" sz="2000" dirty="0" err="1">
                <a:solidFill>
                  <a:schemeClr val="tx1"/>
                </a:solidFill>
              </a:rPr>
              <a:t>balanceado</a:t>
            </a:r>
            <a:r>
              <a:rPr lang="en-US" sz="2000" dirty="0">
                <a:solidFill>
                  <a:schemeClr val="tx1"/>
                </a:solidFill>
              </a:rPr>
              <a:t>) con </a:t>
            </a:r>
            <a:r>
              <a:rPr lang="en-US" sz="2000" dirty="0" err="1">
                <a:solidFill>
                  <a:schemeClr val="tx1"/>
                </a:solidFill>
              </a:rPr>
              <a:t>esa</a:t>
            </a:r>
            <a:r>
              <a:rPr lang="en-US" sz="2000" dirty="0">
                <a:solidFill>
                  <a:schemeClr val="tx1"/>
                </a:solidFill>
              </a:rPr>
              <a:t> </a:t>
            </a:r>
            <a:r>
              <a:rPr lang="en-US" sz="2000" dirty="0" err="1">
                <a:solidFill>
                  <a:schemeClr val="tx1"/>
                </a:solidFill>
              </a:rPr>
              <a:t>misma</a:t>
            </a:r>
            <a:r>
              <a:rPr lang="en-US" sz="2000" dirty="0">
                <a:solidFill>
                  <a:schemeClr val="tx1"/>
                </a:solidFill>
              </a:rPr>
              <a:t> </a:t>
            </a:r>
            <a:r>
              <a:rPr lang="en-US" sz="2000" dirty="0" err="1">
                <a:solidFill>
                  <a:schemeClr val="tx1"/>
                </a:solidFill>
              </a:rPr>
              <a:t>cantidad</a:t>
            </a:r>
            <a:r>
              <a:rPr lang="en-US" sz="2000" dirty="0">
                <a:solidFill>
                  <a:schemeClr val="tx1"/>
                </a:solidFill>
              </a:rPr>
              <a:t> de </a:t>
            </a:r>
            <a:r>
              <a:rPr lang="en-US" sz="2000" dirty="0" err="1">
                <a:solidFill>
                  <a:schemeClr val="tx1"/>
                </a:solidFill>
              </a:rPr>
              <a:t>nodos</a:t>
            </a:r>
            <a:r>
              <a:rPr lang="en-US" sz="2000" dirty="0">
                <a:solidFill>
                  <a:schemeClr val="tx1"/>
                </a:solidFill>
              </a:rPr>
              <a:t>?</a:t>
            </a:r>
          </a:p>
          <a:p>
            <a:pPr marL="0" indent="0">
              <a:buNone/>
            </a:pPr>
            <a:endParaRPr lang="en-US" sz="2000" dirty="0">
              <a:solidFill>
                <a:schemeClr val="tx1"/>
              </a:solidFill>
            </a:endParaRPr>
          </a:p>
          <a:p>
            <a:pPr marL="0" indent="0">
              <a:buNone/>
            </a:pPr>
            <a:r>
              <a:rPr lang="en-US" sz="2000" dirty="0" err="1">
                <a:solidFill>
                  <a:schemeClr val="tx1"/>
                </a:solidFill>
              </a:rPr>
              <a:t>Comparar</a:t>
            </a:r>
            <a:r>
              <a:rPr lang="en-US" sz="2000" dirty="0">
                <a:solidFill>
                  <a:schemeClr val="tx1"/>
                </a:solidFill>
              </a:rPr>
              <a:t> con </a:t>
            </a:r>
            <a:r>
              <a:rPr lang="en-US" sz="2000" dirty="0" err="1">
                <a:solidFill>
                  <a:schemeClr val="tx1"/>
                </a:solidFill>
              </a:rPr>
              <a:t>fibo</a:t>
            </a:r>
            <a:endParaRPr lang="en-US" sz="2000" dirty="0">
              <a:solidFill>
                <a:schemeClr val="tx1"/>
              </a:solidFill>
            </a:endParaRPr>
          </a:p>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90721774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lgn="just">
              <a:buNone/>
            </a:pPr>
            <a:r>
              <a:rPr lang="en-US" dirty="0" err="1"/>
              <a:t>Rta</a:t>
            </a:r>
            <a:r>
              <a:rPr lang="en-US" dirty="0"/>
              <a:t>: con 20 </a:t>
            </a:r>
            <a:r>
              <a:rPr lang="en-US" dirty="0" err="1"/>
              <a:t>nodos</a:t>
            </a:r>
            <a:r>
              <a:rPr lang="en-US" dirty="0"/>
              <a:t> </a:t>
            </a:r>
            <a:r>
              <a:rPr lang="en-US" dirty="0" err="1"/>
              <a:t>este</a:t>
            </a:r>
            <a:r>
              <a:rPr lang="en-US" dirty="0"/>
              <a:t> </a:t>
            </a:r>
            <a:r>
              <a:rPr lang="en-US" dirty="0" err="1"/>
              <a:t>es</a:t>
            </a:r>
            <a:r>
              <a:rPr lang="en-US" dirty="0"/>
              <a:t> el </a:t>
            </a:r>
            <a:r>
              <a:rPr lang="en-US" dirty="0" err="1"/>
              <a:t>árbol</a:t>
            </a:r>
            <a:r>
              <a:rPr lang="en-US" dirty="0"/>
              <a:t> </a:t>
            </a:r>
            <a:r>
              <a:rPr lang="en-US" dirty="0" err="1"/>
              <a:t>perfectamente</a:t>
            </a:r>
            <a:r>
              <a:rPr lang="en-US" dirty="0"/>
              <a:t> </a:t>
            </a:r>
            <a:r>
              <a:rPr lang="en-US" dirty="0" err="1"/>
              <a:t>balanceado</a:t>
            </a:r>
            <a:r>
              <a:rPr lang="en-US" dirty="0"/>
              <a:t>. </a:t>
            </a:r>
            <a:r>
              <a:rPr lang="en-US" dirty="0" err="1"/>
              <a:t>Tiene</a:t>
            </a:r>
            <a:r>
              <a:rPr lang="en-US" dirty="0"/>
              <a:t> </a:t>
            </a:r>
            <a:r>
              <a:rPr lang="en-US" dirty="0" err="1"/>
              <a:t>altura</a:t>
            </a:r>
            <a:r>
              <a:rPr lang="en-US" dirty="0"/>
              <a:t> 4.</a:t>
            </a:r>
          </a:p>
          <a:p>
            <a:pPr marL="0" indent="0" algn="just">
              <a:buNone/>
            </a:pPr>
            <a:r>
              <a:rPr lang="en-US" dirty="0"/>
              <a:t>Solo un valor </a:t>
            </a:r>
            <a:r>
              <a:rPr lang="en-US" dirty="0" err="1"/>
              <a:t>menos</a:t>
            </a:r>
            <a:r>
              <a:rPr lang="en-US" dirty="0"/>
              <a:t> de </a:t>
            </a:r>
            <a:r>
              <a:rPr lang="en-US" dirty="0" err="1"/>
              <a:t>altura</a:t>
            </a:r>
            <a:r>
              <a:rPr lang="en-US" dirty="0"/>
              <a:t>!</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58</a:t>
            </a:fld>
            <a:endParaRPr lang="en-US"/>
          </a:p>
        </p:txBody>
      </p:sp>
      <p:pic>
        <p:nvPicPr>
          <p:cNvPr id="5" name="Picture 4"/>
          <p:cNvPicPr>
            <a:picLocks noChangeAspect="1"/>
          </p:cNvPicPr>
          <p:nvPr/>
        </p:nvPicPr>
        <p:blipFill>
          <a:blip r:embed="rId2"/>
          <a:stretch>
            <a:fillRect/>
          </a:stretch>
        </p:blipFill>
        <p:spPr>
          <a:xfrm>
            <a:off x="3958046" y="3318117"/>
            <a:ext cx="3771900" cy="1885950"/>
          </a:xfrm>
          <a:prstGeom prst="rect">
            <a:avLst/>
          </a:prstGeom>
        </p:spPr>
      </p:pic>
    </p:spTree>
    <p:extLst>
      <p:ext uri="{BB962C8B-B14F-4D97-AF65-F5344CB8AC3E}">
        <p14:creationId xmlns:p14="http://schemas.microsoft.com/office/powerpoint/2010/main" val="3419960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arn(inVertical)">
                                      <p:cBhvr>
                                        <p:cTn id="10" dur="500"/>
                                        <p:tgtEl>
                                          <p:spTgt spid="3">
                                            <p:txEl>
                                              <p:pRg st="1" end="1"/>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lnSpcReduction="10000"/>
          </a:bodyPr>
          <a:lstStyle/>
          <a:p>
            <a:pPr marL="0" indent="0">
              <a:buNone/>
            </a:pPr>
            <a:r>
              <a:rPr lang="en-US" sz="1600" dirty="0" err="1"/>
              <a:t>Formalizando</a:t>
            </a:r>
            <a:r>
              <a:rPr lang="en-US" sz="1600" dirty="0"/>
              <a:t>…</a:t>
            </a:r>
          </a:p>
          <a:p>
            <a:pPr marL="0" indent="0">
              <a:buNone/>
            </a:pPr>
            <a:r>
              <a:rPr lang="en-US" sz="1600" dirty="0"/>
              <a:t>Sea un AVL de </a:t>
            </a:r>
            <a:r>
              <a:rPr lang="en-US" sz="1600" dirty="0" err="1"/>
              <a:t>altura</a:t>
            </a:r>
            <a:r>
              <a:rPr lang="en-US" sz="1600" dirty="0"/>
              <a:t> h </a:t>
            </a:r>
            <a:r>
              <a:rPr lang="en-US" sz="1600" b="1" dirty="0">
                <a:solidFill>
                  <a:srgbClr val="00B050"/>
                </a:solidFill>
              </a:rPr>
              <a:t>con la </a:t>
            </a:r>
            <a:r>
              <a:rPr lang="en-US" sz="1600" b="1" dirty="0" err="1">
                <a:solidFill>
                  <a:srgbClr val="00B050"/>
                </a:solidFill>
              </a:rPr>
              <a:t>menor</a:t>
            </a:r>
            <a:r>
              <a:rPr lang="en-US" sz="1600" b="1" dirty="0">
                <a:solidFill>
                  <a:srgbClr val="00B050"/>
                </a:solidFill>
              </a:rPr>
              <a:t> </a:t>
            </a:r>
            <a:r>
              <a:rPr lang="en-US" sz="1600" b="1" dirty="0" err="1">
                <a:solidFill>
                  <a:srgbClr val="00B050"/>
                </a:solidFill>
              </a:rPr>
              <a:t>cantidad</a:t>
            </a:r>
            <a:r>
              <a:rPr lang="en-US" sz="1600" b="1" dirty="0">
                <a:solidFill>
                  <a:srgbClr val="00B050"/>
                </a:solidFill>
              </a:rPr>
              <a:t> de </a:t>
            </a:r>
            <a:r>
              <a:rPr lang="en-US" sz="1600" b="1" dirty="0" err="1">
                <a:solidFill>
                  <a:srgbClr val="00B050"/>
                </a:solidFill>
              </a:rPr>
              <a:t>nodos</a:t>
            </a:r>
            <a:r>
              <a:rPr lang="en-US" sz="1600" b="1" dirty="0">
                <a:solidFill>
                  <a:srgbClr val="00B050"/>
                </a:solidFill>
              </a:rPr>
              <a:t> </a:t>
            </a:r>
            <a:r>
              <a:rPr lang="en-US" sz="1600" b="1" dirty="0" err="1">
                <a:solidFill>
                  <a:srgbClr val="00B050"/>
                </a:solidFill>
              </a:rPr>
              <a:t>posibles</a:t>
            </a:r>
            <a:r>
              <a:rPr lang="en-US" sz="1600" b="1" dirty="0">
                <a:solidFill>
                  <a:srgbClr val="00B050"/>
                </a:solidFill>
              </a:rPr>
              <a:t> </a:t>
            </a:r>
            <a:r>
              <a:rPr lang="en-US" sz="1600" b="1" dirty="0" err="1">
                <a:solidFill>
                  <a:srgbClr val="00B050"/>
                </a:solidFill>
              </a:rPr>
              <a:t>en</a:t>
            </a:r>
            <a:r>
              <a:rPr lang="en-US" sz="1600" b="1" dirty="0">
                <a:solidFill>
                  <a:srgbClr val="00B050"/>
                </a:solidFill>
              </a:rPr>
              <a:t> </a:t>
            </a:r>
            <a:r>
              <a:rPr lang="en-US" sz="1600" b="1" dirty="0" err="1">
                <a:solidFill>
                  <a:srgbClr val="00B050"/>
                </a:solidFill>
              </a:rPr>
              <a:t>esa</a:t>
            </a:r>
            <a:r>
              <a:rPr lang="en-US" sz="1600" b="1" dirty="0">
                <a:solidFill>
                  <a:srgbClr val="00B050"/>
                </a:solidFill>
              </a:rPr>
              <a:t> </a:t>
            </a:r>
            <a:r>
              <a:rPr lang="en-US" sz="1600" b="1" dirty="0" err="1">
                <a:solidFill>
                  <a:srgbClr val="00B050"/>
                </a:solidFill>
              </a:rPr>
              <a:t>altura</a:t>
            </a:r>
            <a:endParaRPr lang="en-US" sz="1600" b="1" dirty="0">
              <a:solidFill>
                <a:srgbClr val="00B050"/>
              </a:solidFill>
            </a:endParaRPr>
          </a:p>
          <a:p>
            <a:pPr marL="0" indent="0">
              <a:buNone/>
            </a:pPr>
            <a:endParaRPr lang="en-US" sz="1600" dirty="0"/>
          </a:p>
          <a:p>
            <a:pPr marL="0" indent="0">
              <a:buNone/>
            </a:pPr>
            <a:r>
              <a:rPr lang="en-US" sz="1600" dirty="0" err="1"/>
              <a:t>Avl</a:t>
            </a:r>
            <a:r>
              <a:rPr lang="en-US" sz="1600" dirty="0"/>
              <a:t> de </a:t>
            </a:r>
            <a:r>
              <a:rPr lang="en-US" sz="1600" dirty="0" err="1"/>
              <a:t>altura</a:t>
            </a:r>
            <a:r>
              <a:rPr lang="en-US" sz="1600" dirty="0"/>
              <a:t> 0 </a:t>
            </a:r>
            <a:r>
              <a:rPr lang="en-US" sz="1600" dirty="0" err="1"/>
              <a:t>tiene</a:t>
            </a:r>
            <a:r>
              <a:rPr lang="en-US" sz="1600" dirty="0"/>
              <a:t> 1 </a:t>
            </a:r>
            <a:r>
              <a:rPr lang="en-US" sz="1600" dirty="0" err="1"/>
              <a:t>nodo</a:t>
            </a:r>
            <a:r>
              <a:rPr lang="en-US" sz="1600" dirty="0"/>
              <a:t>  </a:t>
            </a:r>
          </a:p>
          <a:p>
            <a:pPr marL="0" indent="0">
              <a:buNone/>
            </a:pPr>
            <a:endParaRPr lang="en-US" sz="1600" dirty="0"/>
          </a:p>
          <a:p>
            <a:pPr marL="0" indent="0">
              <a:buNone/>
            </a:pPr>
            <a:r>
              <a:rPr lang="en-US" sz="1600" dirty="0" err="1"/>
              <a:t>Avl</a:t>
            </a:r>
            <a:r>
              <a:rPr lang="en-US" sz="1600" dirty="0"/>
              <a:t> de </a:t>
            </a:r>
            <a:r>
              <a:rPr lang="en-US" sz="1600" dirty="0" err="1"/>
              <a:t>altura</a:t>
            </a:r>
            <a:r>
              <a:rPr lang="en-US" sz="1600" dirty="0"/>
              <a:t> 1 </a:t>
            </a:r>
            <a:r>
              <a:rPr lang="en-US" sz="1600" dirty="0" err="1"/>
              <a:t>tiene</a:t>
            </a:r>
            <a:r>
              <a:rPr lang="en-US" sz="1600" dirty="0"/>
              <a:t> 2 </a:t>
            </a:r>
            <a:r>
              <a:rPr lang="en-US" sz="1600" dirty="0" err="1"/>
              <a:t>nodos</a:t>
            </a:r>
            <a:endParaRPr lang="en-US" sz="1600" dirty="0"/>
          </a:p>
          <a:p>
            <a:pPr marL="0" indent="0">
              <a:buNone/>
            </a:pPr>
            <a:endParaRPr lang="en-US" sz="1600" dirty="0"/>
          </a:p>
          <a:p>
            <a:pPr marL="0" indent="0">
              <a:buNone/>
            </a:pPr>
            <a:r>
              <a:rPr lang="en-US" sz="1600" dirty="0" err="1"/>
              <a:t>Avl</a:t>
            </a:r>
            <a:r>
              <a:rPr lang="en-US" sz="1600" dirty="0"/>
              <a:t> de </a:t>
            </a:r>
            <a:r>
              <a:rPr lang="en-US" sz="1600" dirty="0" err="1"/>
              <a:t>altura</a:t>
            </a:r>
            <a:r>
              <a:rPr lang="en-US" sz="1600" dirty="0"/>
              <a:t> 2 </a:t>
            </a:r>
            <a:r>
              <a:rPr lang="en-US" sz="1600" dirty="0" err="1"/>
              <a:t>tiene</a:t>
            </a:r>
            <a:r>
              <a:rPr lang="en-US" sz="1600" dirty="0"/>
              <a:t> 4 </a:t>
            </a:r>
            <a:r>
              <a:rPr lang="en-US" sz="1600" dirty="0" err="1"/>
              <a:t>nodos</a:t>
            </a:r>
            <a:endParaRPr lang="en-US" sz="1600" dirty="0"/>
          </a:p>
          <a:p>
            <a:pPr marL="0" indent="0">
              <a:buNone/>
            </a:pPr>
            <a:endParaRPr lang="en-US" sz="1600" dirty="0"/>
          </a:p>
          <a:p>
            <a:pPr marL="0" indent="0">
              <a:buNone/>
            </a:pPr>
            <a:endParaRPr lang="en-US" sz="1600" dirty="0"/>
          </a:p>
          <a:p>
            <a:pPr marL="0" indent="0">
              <a:buNone/>
            </a:pPr>
            <a:r>
              <a:rPr lang="en-US" sz="1600" dirty="0"/>
              <a:t>AVL de </a:t>
            </a:r>
            <a:r>
              <a:rPr lang="en-US" sz="1600" dirty="0" err="1"/>
              <a:t>altura</a:t>
            </a:r>
            <a:r>
              <a:rPr lang="en-US" sz="1600" dirty="0"/>
              <a:t> 3 </a:t>
            </a:r>
            <a:r>
              <a:rPr lang="en-US" sz="1600" dirty="0" err="1"/>
              <a:t>tiene</a:t>
            </a:r>
            <a:r>
              <a:rPr lang="en-US" sz="1600" dirty="0"/>
              <a:t> 7 </a:t>
            </a:r>
            <a:r>
              <a:rPr lang="en-US" sz="1600" dirty="0" err="1"/>
              <a:t>nodos</a:t>
            </a:r>
            <a:endParaRPr lang="en-US" sz="1600" dirty="0"/>
          </a:p>
          <a:p>
            <a:pPr marL="0" indent="0">
              <a:buNone/>
            </a:pPr>
            <a:endParaRPr lang="en-US" sz="1600" dirty="0"/>
          </a:p>
          <a:p>
            <a:pPr marL="0" indent="0">
              <a:buNone/>
            </a:pPr>
            <a:endParaRPr lang="en-US" sz="1600" dirty="0"/>
          </a:p>
          <a:p>
            <a:pPr marL="0" indent="0">
              <a:buNone/>
            </a:pPr>
            <a:endParaRPr lang="en-US" sz="1600" dirty="0"/>
          </a:p>
          <a:p>
            <a:pPr marL="0" indent="0">
              <a:buNone/>
            </a:pPr>
            <a:r>
              <a:rPr lang="en-US" sz="1600" dirty="0"/>
              <a:t>AVL de </a:t>
            </a:r>
            <a:r>
              <a:rPr lang="en-US" sz="1600" dirty="0" err="1"/>
              <a:t>altura</a:t>
            </a:r>
            <a:r>
              <a:rPr lang="en-US" sz="1600" dirty="0"/>
              <a:t> 4 </a:t>
            </a:r>
            <a:r>
              <a:rPr lang="en-US" sz="1600" dirty="0" err="1"/>
              <a:t>tiene</a:t>
            </a:r>
            <a:r>
              <a:rPr lang="en-US" sz="1600" dirty="0"/>
              <a:t> 12 </a:t>
            </a:r>
            <a:r>
              <a:rPr lang="en-US" sz="1600" dirty="0" err="1"/>
              <a:t>nodos</a:t>
            </a:r>
            <a:endParaRPr lang="en-US" sz="1600" dirty="0"/>
          </a:p>
        </p:txBody>
      </p:sp>
      <p:sp>
        <p:nvSpPr>
          <p:cNvPr id="4" name="Slide Number Placeholder 3"/>
          <p:cNvSpPr>
            <a:spLocks noGrp="1"/>
          </p:cNvSpPr>
          <p:nvPr>
            <p:ph type="sldNum" sz="quarter" idx="12"/>
          </p:nvPr>
        </p:nvSpPr>
        <p:spPr/>
        <p:txBody>
          <a:bodyPr/>
          <a:lstStyle/>
          <a:p>
            <a:fld id="{401CF334-2D5C-4859-84A6-CA7E6E43FAEB}" type="slidenum">
              <a:rPr lang="en-US" smtClean="0"/>
              <a:t>59</a:t>
            </a:fld>
            <a:endParaRPr lang="en-US"/>
          </a:p>
        </p:txBody>
      </p:sp>
      <p:pic>
        <p:nvPicPr>
          <p:cNvPr id="5" name="Picture 4"/>
          <p:cNvPicPr>
            <a:picLocks noChangeAspect="1"/>
          </p:cNvPicPr>
          <p:nvPr/>
        </p:nvPicPr>
        <p:blipFill>
          <a:blip r:embed="rId2"/>
          <a:stretch>
            <a:fillRect/>
          </a:stretch>
        </p:blipFill>
        <p:spPr>
          <a:xfrm>
            <a:off x="3108886" y="2737300"/>
            <a:ext cx="514350" cy="447675"/>
          </a:xfrm>
          <a:prstGeom prst="rect">
            <a:avLst/>
          </a:prstGeom>
        </p:spPr>
      </p:pic>
      <p:pic>
        <p:nvPicPr>
          <p:cNvPr id="6" name="Picture 5"/>
          <p:cNvPicPr>
            <a:picLocks noChangeAspect="1"/>
          </p:cNvPicPr>
          <p:nvPr/>
        </p:nvPicPr>
        <p:blipFill>
          <a:blip r:embed="rId3"/>
          <a:stretch>
            <a:fillRect/>
          </a:stretch>
        </p:blipFill>
        <p:spPr>
          <a:xfrm>
            <a:off x="3180078" y="3320851"/>
            <a:ext cx="501650" cy="451485"/>
          </a:xfrm>
          <a:prstGeom prst="rect">
            <a:avLst/>
          </a:prstGeom>
        </p:spPr>
      </p:pic>
      <p:pic>
        <p:nvPicPr>
          <p:cNvPr id="7" name="Picture 6"/>
          <p:cNvPicPr>
            <a:picLocks noChangeAspect="1"/>
          </p:cNvPicPr>
          <p:nvPr/>
        </p:nvPicPr>
        <p:blipFill>
          <a:blip r:embed="rId4"/>
          <a:stretch>
            <a:fillRect/>
          </a:stretch>
        </p:blipFill>
        <p:spPr>
          <a:xfrm>
            <a:off x="3295219" y="3799424"/>
            <a:ext cx="816815" cy="661231"/>
          </a:xfrm>
          <a:prstGeom prst="rect">
            <a:avLst/>
          </a:prstGeom>
        </p:spPr>
      </p:pic>
      <p:pic>
        <p:nvPicPr>
          <p:cNvPr id="8" name="Picture 7"/>
          <p:cNvPicPr>
            <a:picLocks noChangeAspect="1"/>
          </p:cNvPicPr>
          <p:nvPr/>
        </p:nvPicPr>
        <p:blipFill>
          <a:blip r:embed="rId5"/>
          <a:stretch>
            <a:fillRect/>
          </a:stretch>
        </p:blipFill>
        <p:spPr>
          <a:xfrm>
            <a:off x="3703626" y="4303300"/>
            <a:ext cx="1342480" cy="1089327"/>
          </a:xfrm>
          <a:prstGeom prst="rect">
            <a:avLst/>
          </a:prstGeom>
        </p:spPr>
      </p:pic>
      <p:pic>
        <p:nvPicPr>
          <p:cNvPr id="10" name="Picture 9"/>
          <p:cNvPicPr>
            <a:picLocks noChangeAspect="1"/>
          </p:cNvPicPr>
          <p:nvPr/>
        </p:nvPicPr>
        <p:blipFill>
          <a:blip r:embed="rId6"/>
          <a:stretch>
            <a:fillRect/>
          </a:stretch>
        </p:blipFill>
        <p:spPr>
          <a:xfrm>
            <a:off x="4076396" y="5286419"/>
            <a:ext cx="2108114" cy="1054057"/>
          </a:xfrm>
          <a:prstGeom prst="rect">
            <a:avLst/>
          </a:prstGeom>
        </p:spPr>
      </p:pic>
      <p:sp>
        <p:nvSpPr>
          <p:cNvPr id="11" name="Rounded Rectangle 10"/>
          <p:cNvSpPr/>
          <p:nvPr/>
        </p:nvSpPr>
        <p:spPr>
          <a:xfrm>
            <a:off x="4424082" y="2737300"/>
            <a:ext cx="4141694" cy="172335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a:t>AVL de </a:t>
            </a:r>
            <a:r>
              <a:rPr lang="en-US" dirty="0" err="1"/>
              <a:t>altura</a:t>
            </a:r>
            <a:r>
              <a:rPr lang="en-US" dirty="0"/>
              <a:t> H </a:t>
            </a:r>
            <a:r>
              <a:rPr lang="en-US" dirty="0" err="1"/>
              <a:t>tendrá</a:t>
            </a:r>
            <a:r>
              <a:rPr lang="en-US" dirty="0"/>
              <a:t>  </a:t>
            </a:r>
          </a:p>
          <a:p>
            <a:pPr algn="ctr"/>
            <a:r>
              <a:rPr lang="en-US" dirty="0"/>
              <a:t>1 </a:t>
            </a:r>
            <a:r>
              <a:rPr lang="en-US" dirty="0" err="1"/>
              <a:t>nodo</a:t>
            </a:r>
            <a:r>
              <a:rPr lang="en-US" dirty="0"/>
              <a:t> + </a:t>
            </a:r>
            <a:r>
              <a:rPr lang="en-US" dirty="0" err="1"/>
              <a:t>cantnodos</a:t>
            </a:r>
            <a:r>
              <a:rPr lang="en-US" dirty="0"/>
              <a:t> </a:t>
            </a:r>
            <a:r>
              <a:rPr lang="en-US" dirty="0" err="1"/>
              <a:t>avl</a:t>
            </a:r>
            <a:r>
              <a:rPr lang="en-US" dirty="0"/>
              <a:t> </a:t>
            </a:r>
            <a:r>
              <a:rPr lang="en-US" dirty="0" err="1"/>
              <a:t>altura</a:t>
            </a:r>
            <a:r>
              <a:rPr lang="en-US" dirty="0"/>
              <a:t> h-1 + </a:t>
            </a:r>
            <a:r>
              <a:rPr lang="en-US" dirty="0" err="1"/>
              <a:t>cantnodos</a:t>
            </a:r>
            <a:r>
              <a:rPr lang="en-US" dirty="0"/>
              <a:t> </a:t>
            </a:r>
            <a:r>
              <a:rPr lang="en-US" dirty="0" err="1"/>
              <a:t>avl</a:t>
            </a:r>
            <a:r>
              <a:rPr lang="en-US" dirty="0"/>
              <a:t> </a:t>
            </a:r>
            <a:r>
              <a:rPr lang="en-US" dirty="0" err="1"/>
              <a:t>altura</a:t>
            </a:r>
            <a:r>
              <a:rPr lang="en-US" dirty="0"/>
              <a:t> h-2</a:t>
            </a:r>
          </a:p>
          <a:p>
            <a:pPr algn="ctr"/>
            <a:endParaRPr lang="es-AR" dirty="0"/>
          </a:p>
        </p:txBody>
      </p:sp>
    </p:spTree>
    <p:extLst>
      <p:ext uri="{BB962C8B-B14F-4D97-AF65-F5344CB8AC3E}">
        <p14:creationId xmlns:p14="http://schemas.microsoft.com/office/powerpoint/2010/main" val="73164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barn(inVertical)">
                                      <p:cBhvr>
                                        <p:cTn id="16" dur="500"/>
                                        <p:tgtEl>
                                          <p:spTgt spid="8"/>
                                        </p:tgtEl>
                                      </p:cBhvr>
                                    </p:animEffect>
                                  </p:childTnLst>
                                </p:cTn>
                              </p:par>
                              <p:par>
                                <p:cTn id="17" presetID="16" presetClass="entr" presetSubtype="21"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3" name="Content Placeholder 2"/>
          <p:cNvSpPr>
            <a:spLocks noGrp="1"/>
          </p:cNvSpPr>
          <p:nvPr>
            <p:ph idx="1"/>
          </p:nvPr>
        </p:nvSpPr>
        <p:spPr>
          <a:xfrm>
            <a:off x="351453" y="1837384"/>
            <a:ext cx="8229600" cy="914773"/>
          </a:xfrm>
        </p:spPr>
        <p:txBody>
          <a:bodyPr>
            <a:normAutofit fontScale="70000" lnSpcReduction="20000"/>
          </a:bodyPr>
          <a:lstStyle/>
          <a:p>
            <a:pPr marL="0" indent="0" algn="just">
              <a:buNone/>
            </a:pPr>
            <a:r>
              <a:rPr lang="en-US" dirty="0" err="1"/>
              <a:t>Recapitulando</a:t>
            </a:r>
            <a:r>
              <a:rPr lang="en-US" dirty="0"/>
              <a:t>…</a:t>
            </a:r>
          </a:p>
          <a:p>
            <a:pPr marL="0" indent="0" algn="just">
              <a:buNone/>
            </a:pPr>
            <a:endParaRPr lang="en-US" dirty="0"/>
          </a:p>
          <a:p>
            <a:pPr algn="just"/>
            <a:r>
              <a:rPr lang="es-AR" b="1" dirty="0"/>
              <a:t>El peor caso es cuando está totalmente desbalanceado</a:t>
            </a:r>
            <a:r>
              <a:rPr lang="es-AR" dirty="0"/>
              <a:t>. </a:t>
            </a:r>
          </a:p>
          <a:p>
            <a:pPr marL="0" indent="0" algn="just">
              <a:buNone/>
            </a:pPr>
            <a:endParaRPr lang="es-AR" dirty="0"/>
          </a:p>
          <a:p>
            <a:pPr marL="0" indent="0" algn="just">
              <a:buNone/>
            </a:pPr>
            <a:endParaRPr lang="es-AR" b="1" dirty="0"/>
          </a:p>
          <a:p>
            <a:pPr marL="0" indent="0" algn="just">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6</a:t>
            </a:fld>
            <a:endParaRPr lang="en-US"/>
          </a:p>
        </p:txBody>
      </p:sp>
      <p:sp>
        <p:nvSpPr>
          <p:cNvPr id="6" name="Content Placeholder 2"/>
          <p:cNvSpPr txBox="1">
            <a:spLocks/>
          </p:cNvSpPr>
          <p:nvPr/>
        </p:nvSpPr>
        <p:spPr>
          <a:xfrm>
            <a:off x="547396" y="3806890"/>
            <a:ext cx="5178161" cy="2685816"/>
          </a:xfrm>
          <a:prstGeom prst="rect">
            <a:avLst/>
          </a:prstGeom>
        </p:spPr>
        <p:txBody>
          <a:bodyPr vert="horz">
            <a:normAutofit fontScale="775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lgn="just">
              <a:buFont typeface="Wingdings 2"/>
              <a:buNone/>
            </a:pPr>
            <a:r>
              <a:rPr lang="es-AR" dirty="0"/>
              <a:t>En ese caso se pierde toda la ventaja de búsqueda binaria, necesaria inclusive para inserción/borrado/búsqueda en sí. </a:t>
            </a:r>
          </a:p>
          <a:p>
            <a:pPr marL="0" indent="0" algn="just">
              <a:buFont typeface="Wingdings 2"/>
              <a:buNone/>
            </a:pPr>
            <a:endParaRPr lang="es-AR" dirty="0"/>
          </a:p>
          <a:p>
            <a:pPr marL="0" indent="0" algn="just">
              <a:buFont typeface="Wingdings 2"/>
              <a:buNone/>
            </a:pPr>
            <a:r>
              <a:rPr lang="es-AR" dirty="0"/>
              <a:t>Si los elementos llegan en forma ordenada, </a:t>
            </a:r>
            <a:r>
              <a:rPr lang="es-AR" b="1" dirty="0"/>
              <a:t>se obtiene un árbol degenerado</a:t>
            </a:r>
            <a:r>
              <a:rPr lang="es-AR" dirty="0"/>
              <a:t>. Se obtiene algo que tiene la desventaja de la lista lineal en cuanto a cómo llegar a un elemento en particular, pero ocupando mucho más espacio!</a:t>
            </a:r>
          </a:p>
          <a:p>
            <a:pPr marL="0" indent="0" algn="just">
              <a:buFont typeface="Wingdings 2"/>
              <a:buNone/>
            </a:pPr>
            <a:endParaRPr lang="en-US" b="1" dirty="0"/>
          </a:p>
          <a:p>
            <a:pPr marL="0" indent="0" algn="just">
              <a:buFont typeface="Wingdings 2"/>
              <a:buNone/>
            </a:pPr>
            <a:endParaRPr lang="es-AR" b="1" dirty="0"/>
          </a:p>
          <a:p>
            <a:pPr marL="0" indent="0" algn="just">
              <a:buFont typeface="Wingdings 2"/>
              <a:buNone/>
            </a:pPr>
            <a:endParaRPr lang="es-AR" dirty="0"/>
          </a:p>
        </p:txBody>
      </p:sp>
      <p:sp>
        <p:nvSpPr>
          <p:cNvPr id="8" name="Oval 7"/>
          <p:cNvSpPr/>
          <p:nvPr/>
        </p:nvSpPr>
        <p:spPr>
          <a:xfrm>
            <a:off x="7036259" y="4231098"/>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20</a:t>
            </a:r>
            <a:endParaRPr lang="es-AR" sz="1600" dirty="0"/>
          </a:p>
        </p:txBody>
      </p:sp>
      <p:sp>
        <p:nvSpPr>
          <p:cNvPr id="9" name="Oval 10"/>
          <p:cNvSpPr/>
          <p:nvPr/>
        </p:nvSpPr>
        <p:spPr>
          <a:xfrm>
            <a:off x="8138160" y="3885453"/>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27</a:t>
            </a:r>
            <a:endParaRPr lang="es-AR" sz="1600" dirty="0"/>
          </a:p>
        </p:txBody>
      </p:sp>
      <p:sp>
        <p:nvSpPr>
          <p:cNvPr id="10" name="Oval 11"/>
          <p:cNvSpPr/>
          <p:nvPr/>
        </p:nvSpPr>
        <p:spPr>
          <a:xfrm>
            <a:off x="6465847" y="504458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15</a:t>
            </a:r>
            <a:endParaRPr lang="es-AR" sz="1600" dirty="0"/>
          </a:p>
        </p:txBody>
      </p:sp>
      <p:cxnSp>
        <p:nvCxnSpPr>
          <p:cNvPr id="11" name="Straight Arrow Connector 13"/>
          <p:cNvCxnSpPr>
            <a:endCxn id="8" idx="7"/>
          </p:cNvCxnSpPr>
          <p:nvPr/>
        </p:nvCxnSpPr>
        <p:spPr>
          <a:xfrm flipH="1">
            <a:off x="7504553" y="4141315"/>
            <a:ext cx="515567" cy="1490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5"/>
          <p:cNvCxnSpPr>
            <a:stCxn id="8" idx="4"/>
            <a:endCxn id="10" idx="0"/>
          </p:cNvCxnSpPr>
          <p:nvPr/>
        </p:nvCxnSpPr>
        <p:spPr>
          <a:xfrm flipH="1">
            <a:off x="6740167" y="4636046"/>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Oval 20"/>
          <p:cNvSpPr/>
          <p:nvPr/>
        </p:nvSpPr>
        <p:spPr>
          <a:xfrm>
            <a:off x="5817761" y="5742570"/>
            <a:ext cx="548640" cy="404948"/>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a:t>8</a:t>
            </a:r>
            <a:endParaRPr lang="es-AR" sz="1600" dirty="0"/>
          </a:p>
        </p:txBody>
      </p:sp>
      <p:cxnSp>
        <p:nvCxnSpPr>
          <p:cNvPr id="14" name="Straight Arrow Connector 21"/>
          <p:cNvCxnSpPr/>
          <p:nvPr/>
        </p:nvCxnSpPr>
        <p:spPr>
          <a:xfrm flipH="1">
            <a:off x="6057632" y="5422698"/>
            <a:ext cx="570412" cy="408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12022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animEffect transition="in" filter="barn(inVertical)">
                                      <p:cBhvr>
                                        <p:cTn id="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lgn="just">
              <a:buNone/>
            </a:pPr>
            <a:r>
              <a:rPr lang="en-US" dirty="0"/>
              <a:t>AVL de </a:t>
            </a:r>
            <a:r>
              <a:rPr lang="en-US" dirty="0" err="1"/>
              <a:t>altura</a:t>
            </a:r>
            <a:r>
              <a:rPr lang="en-US" dirty="0"/>
              <a:t> h </a:t>
            </a:r>
            <a:r>
              <a:rPr lang="en-US" dirty="0" err="1"/>
              <a:t>tendrá</a:t>
            </a:r>
            <a:r>
              <a:rPr lang="en-US" dirty="0"/>
              <a:t>  </a:t>
            </a:r>
          </a:p>
          <a:p>
            <a:pPr marL="0" indent="0" algn="just">
              <a:buNone/>
            </a:pPr>
            <a:r>
              <a:rPr lang="en-US" dirty="0"/>
              <a:t>1 </a:t>
            </a:r>
            <a:r>
              <a:rPr lang="en-US" dirty="0" err="1"/>
              <a:t>nodo</a:t>
            </a:r>
            <a:r>
              <a:rPr lang="en-US" dirty="0"/>
              <a:t> + </a:t>
            </a:r>
            <a:r>
              <a:rPr lang="en-US" dirty="0" err="1"/>
              <a:t>cantnodos</a:t>
            </a:r>
            <a:r>
              <a:rPr lang="en-US" dirty="0"/>
              <a:t> </a:t>
            </a:r>
            <a:r>
              <a:rPr lang="en-US" dirty="0" err="1"/>
              <a:t>avl</a:t>
            </a:r>
            <a:r>
              <a:rPr lang="en-US" dirty="0"/>
              <a:t> </a:t>
            </a:r>
            <a:r>
              <a:rPr lang="en-US" dirty="0" err="1"/>
              <a:t>altura</a:t>
            </a:r>
            <a:r>
              <a:rPr lang="en-US" dirty="0"/>
              <a:t> h-1 + </a:t>
            </a:r>
            <a:r>
              <a:rPr lang="en-US" dirty="0" err="1"/>
              <a:t>cantnodos</a:t>
            </a:r>
            <a:r>
              <a:rPr lang="en-US" dirty="0"/>
              <a:t> </a:t>
            </a:r>
            <a:r>
              <a:rPr lang="en-US" dirty="0" err="1"/>
              <a:t>avl</a:t>
            </a:r>
            <a:r>
              <a:rPr lang="en-US" dirty="0"/>
              <a:t> </a:t>
            </a:r>
            <a:r>
              <a:rPr lang="en-US" dirty="0" err="1"/>
              <a:t>altura</a:t>
            </a:r>
            <a:r>
              <a:rPr lang="en-US" dirty="0"/>
              <a:t> h-2</a:t>
            </a:r>
          </a:p>
          <a:p>
            <a:pPr marL="0" indent="0" algn="just">
              <a:buNone/>
            </a:pPr>
            <a:endParaRPr lang="en-US" dirty="0"/>
          </a:p>
          <a:p>
            <a:pPr marL="0" indent="0" algn="just">
              <a:buNone/>
            </a:pPr>
            <a:r>
              <a:rPr lang="en-US" dirty="0"/>
              <a:t>¿</a:t>
            </a:r>
            <a:r>
              <a:rPr lang="en-US" dirty="0" err="1"/>
              <a:t>Qué</a:t>
            </a:r>
            <a:r>
              <a:rPr lang="en-US" dirty="0"/>
              <a:t> </a:t>
            </a:r>
            <a:r>
              <a:rPr lang="en-US" dirty="0" err="1"/>
              <a:t>relación</a:t>
            </a:r>
            <a:r>
              <a:rPr lang="en-US" dirty="0"/>
              <a:t> </a:t>
            </a:r>
            <a:r>
              <a:rPr lang="en-US" dirty="0" err="1"/>
              <a:t>tiene</a:t>
            </a:r>
            <a:r>
              <a:rPr lang="en-US" dirty="0"/>
              <a:t> con los </a:t>
            </a:r>
            <a:r>
              <a:rPr lang="en-US" dirty="0" err="1"/>
              <a:t>números</a:t>
            </a:r>
            <a:r>
              <a:rPr lang="en-US" dirty="0"/>
              <a:t> de Fibonacci?</a:t>
            </a:r>
          </a:p>
          <a:p>
            <a:pPr marL="0" indent="0" algn="just">
              <a:buNone/>
            </a:pPr>
            <a:r>
              <a:rPr lang="en-US" dirty="0" err="1"/>
              <a:t>nrofibo</a:t>
            </a:r>
            <a:r>
              <a:rPr lang="en-US" dirty="0"/>
              <a:t>(0)=0, </a:t>
            </a:r>
            <a:r>
              <a:rPr lang="en-US" dirty="0" err="1"/>
              <a:t>nfibo</a:t>
            </a:r>
            <a:r>
              <a:rPr lang="en-US" dirty="0"/>
              <a:t>(1)=1, </a:t>
            </a:r>
            <a:r>
              <a:rPr lang="en-US" dirty="0" err="1"/>
              <a:t>nrofibo</a:t>
            </a:r>
            <a:r>
              <a:rPr lang="en-US" dirty="0"/>
              <a:t>(2)=1, </a:t>
            </a:r>
            <a:r>
              <a:rPr lang="en-US" dirty="0" err="1"/>
              <a:t>nrofibo</a:t>
            </a:r>
            <a:r>
              <a:rPr lang="en-US" dirty="0"/>
              <a:t>(3)=2, </a:t>
            </a:r>
            <a:r>
              <a:rPr lang="en-US" dirty="0" err="1"/>
              <a:t>nrofibo</a:t>
            </a:r>
            <a:r>
              <a:rPr lang="en-US" dirty="0"/>
              <a:t>(4)=3, </a:t>
            </a:r>
            <a:r>
              <a:rPr lang="en-US" dirty="0" err="1"/>
              <a:t>nrofibo</a:t>
            </a:r>
            <a:r>
              <a:rPr lang="en-US" dirty="0"/>
              <a:t>(5)=5, </a:t>
            </a:r>
            <a:r>
              <a:rPr lang="en-US" dirty="0" err="1"/>
              <a:t>nrofibo</a:t>
            </a:r>
            <a:r>
              <a:rPr lang="en-US" dirty="0"/>
              <a:t>(6)=8, </a:t>
            </a:r>
            <a:r>
              <a:rPr lang="en-US" dirty="0" err="1"/>
              <a:t>nrofibo</a:t>
            </a:r>
            <a:r>
              <a:rPr lang="en-US" dirty="0"/>
              <a:t>(7)=13, </a:t>
            </a:r>
            <a:r>
              <a:rPr lang="en-US" dirty="0" err="1"/>
              <a:t>etc</a:t>
            </a:r>
            <a:endParaRPr lang="en-US" dirty="0"/>
          </a:p>
          <a:p>
            <a:pPr marL="0" indent="0" algn="just">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60</a:t>
            </a:fld>
            <a:endParaRPr lang="en-US"/>
          </a:p>
        </p:txBody>
      </p:sp>
    </p:spTree>
    <p:extLst>
      <p:ext uri="{BB962C8B-B14F-4D97-AF65-F5344CB8AC3E}">
        <p14:creationId xmlns:p14="http://schemas.microsoft.com/office/powerpoint/2010/main" val="408067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graphicFrame>
        <p:nvGraphicFramePr>
          <p:cNvPr id="5" name="Content Placeholder 4"/>
          <p:cNvGraphicFramePr>
            <a:graphicFrameLocks noGrp="1"/>
          </p:cNvGraphicFramePr>
          <p:nvPr>
            <p:ph idx="1"/>
          </p:nvPr>
        </p:nvGraphicFramePr>
        <p:xfrm>
          <a:off x="457200" y="1935163"/>
          <a:ext cx="7811589" cy="3606800"/>
        </p:xfrm>
        <a:graphic>
          <a:graphicData uri="http://schemas.openxmlformats.org/drawingml/2006/table">
            <a:tbl>
              <a:tblPr firstRow="1" bandRow="1">
                <a:tableStyleId>{8799B23B-EC83-4686-B30A-512413B5E67A}</a:tableStyleId>
              </a:tblPr>
              <a:tblGrid>
                <a:gridCol w="4036423">
                  <a:extLst>
                    <a:ext uri="{9D8B030D-6E8A-4147-A177-3AD203B41FA5}">
                      <a16:colId xmlns:a16="http://schemas.microsoft.com/office/drawing/2014/main" val="3564254472"/>
                    </a:ext>
                  </a:extLst>
                </a:gridCol>
                <a:gridCol w="3775166">
                  <a:extLst>
                    <a:ext uri="{9D8B030D-6E8A-4147-A177-3AD203B41FA5}">
                      <a16:colId xmlns:a16="http://schemas.microsoft.com/office/drawing/2014/main" val="3581306688"/>
                    </a:ext>
                  </a:extLst>
                </a:gridCol>
              </a:tblGrid>
              <a:tr h="370840">
                <a:tc>
                  <a:txBody>
                    <a:bodyPr/>
                    <a:lstStyle/>
                    <a:p>
                      <a:r>
                        <a:rPr lang="en-US" dirty="0"/>
                        <a:t>AVL</a:t>
                      </a:r>
                      <a:r>
                        <a:rPr lang="en-US" baseline="0" dirty="0"/>
                        <a:t> </a:t>
                      </a:r>
                      <a:r>
                        <a:rPr lang="en-US" baseline="0" dirty="0" err="1"/>
                        <a:t>altura</a:t>
                      </a:r>
                      <a:r>
                        <a:rPr lang="en-US" baseline="0" dirty="0"/>
                        <a:t> h con </a:t>
                      </a:r>
                      <a:r>
                        <a:rPr lang="en-US" baseline="0" dirty="0" err="1"/>
                        <a:t>menor</a:t>
                      </a:r>
                      <a:r>
                        <a:rPr lang="en-US" baseline="0" dirty="0"/>
                        <a:t> cant de </a:t>
                      </a:r>
                      <a:r>
                        <a:rPr lang="en-US" baseline="0" dirty="0" err="1"/>
                        <a:t>nodos</a:t>
                      </a:r>
                      <a:endParaRPr lang="es-AR" dirty="0"/>
                    </a:p>
                  </a:txBody>
                  <a:tcPr/>
                </a:tc>
                <a:tc>
                  <a:txBody>
                    <a:bodyPr/>
                    <a:lstStyle/>
                    <a:p>
                      <a:r>
                        <a:rPr lang="en-US" dirty="0"/>
                        <a:t>Cant</a:t>
                      </a:r>
                      <a:r>
                        <a:rPr lang="en-US" baseline="0" dirty="0"/>
                        <a:t> </a:t>
                      </a:r>
                      <a:r>
                        <a:rPr lang="en-US" baseline="0" dirty="0" err="1"/>
                        <a:t>nodos</a:t>
                      </a:r>
                      <a:r>
                        <a:rPr lang="en-US" baseline="0" dirty="0"/>
                        <a:t> </a:t>
                      </a:r>
                      <a:r>
                        <a:rPr lang="en-US" baseline="0" dirty="0" err="1"/>
                        <a:t>en</a:t>
                      </a:r>
                      <a:r>
                        <a:rPr lang="en-US" baseline="0" dirty="0"/>
                        <a:t> </a:t>
                      </a:r>
                      <a:r>
                        <a:rPr lang="en-US" baseline="0" dirty="0" err="1"/>
                        <a:t>relación</a:t>
                      </a:r>
                      <a:r>
                        <a:rPr lang="en-US" baseline="0" dirty="0"/>
                        <a:t> a </a:t>
                      </a:r>
                      <a:r>
                        <a:rPr lang="en-US" baseline="0" dirty="0" err="1"/>
                        <a:t>los</a:t>
                      </a:r>
                      <a:r>
                        <a:rPr lang="en-US" baseline="0" dirty="0"/>
                        <a:t> </a:t>
                      </a:r>
                      <a:r>
                        <a:rPr lang="en-US" baseline="0" dirty="0" err="1"/>
                        <a:t>números</a:t>
                      </a:r>
                      <a:r>
                        <a:rPr lang="en-US" baseline="0" dirty="0"/>
                        <a:t> de </a:t>
                      </a:r>
                      <a:r>
                        <a:rPr lang="en-US" baseline="0" dirty="0" err="1"/>
                        <a:t>fibo</a:t>
                      </a:r>
                      <a:r>
                        <a:rPr lang="en-US" baseline="0" dirty="0"/>
                        <a:t>?</a:t>
                      </a:r>
                      <a:endParaRPr lang="es-AR" dirty="0"/>
                    </a:p>
                  </a:txBody>
                  <a:tcPr/>
                </a:tc>
                <a:extLst>
                  <a:ext uri="{0D108BD9-81ED-4DB2-BD59-A6C34878D82A}">
                    <a16:rowId xmlns:a16="http://schemas.microsoft.com/office/drawing/2014/main" val="3129102806"/>
                  </a:ext>
                </a:extLst>
              </a:tr>
              <a:tr h="370840">
                <a:tc>
                  <a:txBody>
                    <a:bodyPr/>
                    <a:lstStyle/>
                    <a:p>
                      <a:r>
                        <a:rPr lang="en-US" dirty="0" err="1"/>
                        <a:t>Altura</a:t>
                      </a:r>
                      <a:r>
                        <a:rPr lang="en-US" baseline="0" dirty="0"/>
                        <a:t> </a:t>
                      </a:r>
                      <a:r>
                        <a:rPr lang="en-US" dirty="0"/>
                        <a:t>0  </a:t>
                      </a:r>
                      <a:r>
                        <a:rPr lang="en-US" dirty="0" err="1"/>
                        <a:t>CantNodos</a:t>
                      </a:r>
                      <a:r>
                        <a:rPr lang="en-US" dirty="0"/>
                        <a:t>=</a:t>
                      </a:r>
                      <a:r>
                        <a:rPr lang="en-US" dirty="0">
                          <a:solidFill>
                            <a:srgbClr val="C00000"/>
                          </a:solidFill>
                        </a:rPr>
                        <a:t>1</a:t>
                      </a:r>
                      <a:endParaRPr lang="es-AR" dirty="0">
                        <a:solidFill>
                          <a:srgbClr val="C00000"/>
                        </a:solidFill>
                      </a:endParaRPr>
                    </a:p>
                  </a:txBody>
                  <a:tcPr/>
                </a:tc>
                <a:tc>
                  <a:txBody>
                    <a:bodyPr/>
                    <a:lstStyle/>
                    <a:p>
                      <a:r>
                        <a:rPr lang="en-US" dirty="0" err="1"/>
                        <a:t>nrofibo</a:t>
                      </a:r>
                      <a:r>
                        <a:rPr lang="en-US" dirty="0"/>
                        <a:t>(altura+3)-1 =  </a:t>
                      </a:r>
                      <a:r>
                        <a:rPr lang="en-US" dirty="0">
                          <a:solidFill>
                            <a:srgbClr val="C00000"/>
                          </a:solidFill>
                        </a:rPr>
                        <a:t>1</a:t>
                      </a:r>
                      <a:endParaRPr lang="es-AR" dirty="0">
                        <a:solidFill>
                          <a:srgbClr val="C00000"/>
                        </a:solidFill>
                      </a:endParaRPr>
                    </a:p>
                  </a:txBody>
                  <a:tcPr/>
                </a:tc>
                <a:extLst>
                  <a:ext uri="{0D108BD9-81ED-4DB2-BD59-A6C34878D82A}">
                    <a16:rowId xmlns:a16="http://schemas.microsoft.com/office/drawing/2014/main" val="672139608"/>
                  </a:ext>
                </a:extLst>
              </a:tr>
              <a:tr h="370840">
                <a:tc>
                  <a:txBody>
                    <a:bodyPr/>
                    <a:lstStyle/>
                    <a:p>
                      <a:r>
                        <a:rPr lang="en-US" dirty="0" err="1"/>
                        <a:t>Altura</a:t>
                      </a:r>
                      <a:r>
                        <a:rPr lang="en-US" dirty="0"/>
                        <a:t> 1  </a:t>
                      </a:r>
                      <a:r>
                        <a:rPr lang="en-US" dirty="0" err="1"/>
                        <a:t>CantNodos</a:t>
                      </a:r>
                      <a:r>
                        <a:rPr lang="en-US" dirty="0"/>
                        <a:t>=</a:t>
                      </a:r>
                      <a:r>
                        <a:rPr lang="en-US" dirty="0">
                          <a:solidFill>
                            <a:srgbClr val="C00000"/>
                          </a:solidFill>
                        </a:rPr>
                        <a:t>2</a:t>
                      </a:r>
                      <a:endParaRPr lang="es-AR" dirty="0">
                        <a:solidFill>
                          <a:srgbClr val="C00000"/>
                        </a:solidFill>
                      </a:endParaRPr>
                    </a:p>
                  </a:txBody>
                  <a:tcPr/>
                </a:tc>
                <a:tc>
                  <a:txBody>
                    <a:bodyPr/>
                    <a:lstStyle/>
                    <a:p>
                      <a:r>
                        <a:rPr lang="en-US" dirty="0" err="1"/>
                        <a:t>nrofibo</a:t>
                      </a:r>
                      <a:r>
                        <a:rPr lang="en-US" dirty="0"/>
                        <a:t>(altura+3)-1=</a:t>
                      </a:r>
                      <a:r>
                        <a:rPr lang="en-US" baseline="0" dirty="0"/>
                        <a:t>  </a:t>
                      </a:r>
                      <a:r>
                        <a:rPr lang="en-US" baseline="0" dirty="0">
                          <a:solidFill>
                            <a:srgbClr val="C00000"/>
                          </a:solidFill>
                        </a:rPr>
                        <a:t>2</a:t>
                      </a:r>
                      <a:endParaRPr lang="es-AR" dirty="0">
                        <a:solidFill>
                          <a:srgbClr val="C00000"/>
                        </a:solidFill>
                      </a:endParaRPr>
                    </a:p>
                  </a:txBody>
                  <a:tcPr/>
                </a:tc>
                <a:extLst>
                  <a:ext uri="{0D108BD9-81ED-4DB2-BD59-A6C34878D82A}">
                    <a16:rowId xmlns:a16="http://schemas.microsoft.com/office/drawing/2014/main" val="3249537918"/>
                  </a:ext>
                </a:extLst>
              </a:tr>
              <a:tr h="370840">
                <a:tc>
                  <a:txBody>
                    <a:bodyPr/>
                    <a:lstStyle/>
                    <a:p>
                      <a:r>
                        <a:rPr lang="en-US" dirty="0" err="1"/>
                        <a:t>Altura</a:t>
                      </a:r>
                      <a:r>
                        <a:rPr lang="en-US" dirty="0"/>
                        <a:t> 2  </a:t>
                      </a:r>
                      <a:r>
                        <a:rPr lang="en-US" dirty="0" err="1"/>
                        <a:t>CantNodos</a:t>
                      </a:r>
                      <a:r>
                        <a:rPr lang="en-US" dirty="0"/>
                        <a:t>=1</a:t>
                      </a:r>
                      <a:r>
                        <a:rPr lang="en-US" baseline="0" dirty="0"/>
                        <a:t> + 1+ 2 = </a:t>
                      </a:r>
                      <a:r>
                        <a:rPr lang="en-US" baseline="0" dirty="0">
                          <a:solidFill>
                            <a:srgbClr val="C00000"/>
                          </a:solidFill>
                        </a:rPr>
                        <a:t>4</a:t>
                      </a:r>
                      <a:endParaRPr lang="es-AR" dirty="0">
                        <a:solidFill>
                          <a:srgbClr val="C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nrofibo</a:t>
                      </a:r>
                      <a:r>
                        <a:rPr lang="en-US" dirty="0"/>
                        <a:t>(altura+3)-1=</a:t>
                      </a:r>
                      <a:r>
                        <a:rPr lang="en-US" baseline="0" dirty="0"/>
                        <a:t> </a:t>
                      </a:r>
                      <a:r>
                        <a:rPr lang="en-US" baseline="0" dirty="0">
                          <a:solidFill>
                            <a:srgbClr val="C00000"/>
                          </a:solidFill>
                        </a:rPr>
                        <a:t>4</a:t>
                      </a:r>
                      <a:endParaRPr lang="es-AR" dirty="0">
                        <a:solidFill>
                          <a:srgbClr val="C00000"/>
                        </a:solidFill>
                      </a:endParaRPr>
                    </a:p>
                  </a:txBody>
                  <a:tcPr/>
                </a:tc>
                <a:extLst>
                  <a:ext uri="{0D108BD9-81ED-4DB2-BD59-A6C34878D82A}">
                    <a16:rowId xmlns:a16="http://schemas.microsoft.com/office/drawing/2014/main" val="3550909007"/>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Altura</a:t>
                      </a:r>
                      <a:r>
                        <a:rPr lang="en-US" dirty="0"/>
                        <a:t> 3  </a:t>
                      </a:r>
                      <a:r>
                        <a:rPr lang="en-US" dirty="0" err="1"/>
                        <a:t>CantNodos</a:t>
                      </a:r>
                      <a:r>
                        <a:rPr lang="en-US" dirty="0"/>
                        <a:t>=1</a:t>
                      </a:r>
                      <a:r>
                        <a:rPr lang="en-US" baseline="0" dirty="0"/>
                        <a:t> + 4 +2 = </a:t>
                      </a:r>
                      <a:r>
                        <a:rPr lang="en-US" baseline="0" dirty="0">
                          <a:solidFill>
                            <a:srgbClr val="C00000"/>
                          </a:solidFill>
                        </a:rPr>
                        <a:t>7</a:t>
                      </a:r>
                      <a:endParaRPr lang="es-AR" dirty="0">
                        <a:solidFill>
                          <a:srgbClr val="C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nrofibo</a:t>
                      </a:r>
                      <a:r>
                        <a:rPr lang="en-US" dirty="0"/>
                        <a:t>(altura+3)-1=</a:t>
                      </a:r>
                      <a:r>
                        <a:rPr lang="en-US" baseline="0" dirty="0"/>
                        <a:t> </a:t>
                      </a:r>
                      <a:r>
                        <a:rPr lang="en-US" baseline="0" dirty="0">
                          <a:solidFill>
                            <a:srgbClr val="C00000"/>
                          </a:solidFill>
                        </a:rPr>
                        <a:t>7</a:t>
                      </a:r>
                      <a:endParaRPr lang="es-AR" dirty="0">
                        <a:solidFill>
                          <a:srgbClr val="C00000"/>
                        </a:solidFill>
                      </a:endParaRPr>
                    </a:p>
                  </a:txBody>
                  <a:tcPr/>
                </a:tc>
                <a:extLst>
                  <a:ext uri="{0D108BD9-81ED-4DB2-BD59-A6C34878D82A}">
                    <a16:rowId xmlns:a16="http://schemas.microsoft.com/office/drawing/2014/main" val="81954046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Altura</a:t>
                      </a:r>
                      <a:r>
                        <a:rPr lang="en-US" dirty="0"/>
                        <a:t> 4  </a:t>
                      </a:r>
                      <a:r>
                        <a:rPr lang="en-US" dirty="0" err="1"/>
                        <a:t>CantNodos</a:t>
                      </a:r>
                      <a:r>
                        <a:rPr lang="en-US" dirty="0"/>
                        <a:t>=1</a:t>
                      </a:r>
                      <a:r>
                        <a:rPr lang="en-US" baseline="0" dirty="0"/>
                        <a:t> + 7 + 4 = </a:t>
                      </a:r>
                      <a:r>
                        <a:rPr lang="en-US" baseline="0" dirty="0">
                          <a:solidFill>
                            <a:srgbClr val="C00000"/>
                          </a:solidFill>
                        </a:rPr>
                        <a:t>12</a:t>
                      </a:r>
                      <a:endParaRPr lang="es-AR" dirty="0">
                        <a:solidFill>
                          <a:srgbClr val="C00000"/>
                        </a:solidFill>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nrofibo</a:t>
                      </a:r>
                      <a:r>
                        <a:rPr lang="en-US" dirty="0"/>
                        <a:t>(altura+3)-1=</a:t>
                      </a:r>
                      <a:r>
                        <a:rPr lang="en-US" baseline="0" dirty="0"/>
                        <a:t> </a:t>
                      </a:r>
                      <a:r>
                        <a:rPr lang="en-US" baseline="0" dirty="0">
                          <a:solidFill>
                            <a:srgbClr val="C00000"/>
                          </a:solidFill>
                        </a:rPr>
                        <a:t>12</a:t>
                      </a:r>
                      <a:endParaRPr lang="es-AR" dirty="0">
                        <a:solidFill>
                          <a:srgbClr val="C00000"/>
                        </a:solidFill>
                      </a:endParaRPr>
                    </a:p>
                  </a:txBody>
                  <a:tcPr/>
                </a:tc>
                <a:extLst>
                  <a:ext uri="{0D108BD9-81ED-4DB2-BD59-A6C34878D82A}">
                    <a16:rowId xmlns:a16="http://schemas.microsoft.com/office/drawing/2014/main" val="108361966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Altura</a:t>
                      </a:r>
                      <a:r>
                        <a:rPr lang="en-US" dirty="0"/>
                        <a:t> 5</a:t>
                      </a:r>
                      <a:r>
                        <a:rPr lang="en-US" baseline="0" dirty="0"/>
                        <a:t>  </a:t>
                      </a:r>
                      <a:r>
                        <a:rPr lang="en-US" baseline="0" dirty="0" err="1"/>
                        <a:t>CantNodos</a:t>
                      </a:r>
                      <a:r>
                        <a:rPr lang="en-US" baseline="0" dirty="0"/>
                        <a:t>=1 + 12 + 7 = </a:t>
                      </a:r>
                      <a:r>
                        <a:rPr lang="en-US" baseline="0" dirty="0">
                          <a:solidFill>
                            <a:srgbClr val="C00000"/>
                          </a:solidFill>
                        </a:rPr>
                        <a:t>20</a:t>
                      </a:r>
                      <a:endParaRPr lang="es-AR" dirty="0">
                        <a:solidFill>
                          <a:srgbClr val="C00000"/>
                        </a:solidFill>
                      </a:endParaRPr>
                    </a:p>
                  </a:txBody>
                  <a:tcPr/>
                </a:tc>
                <a:tc>
                  <a:txBody>
                    <a:bodyPr/>
                    <a:lstStyle/>
                    <a:p>
                      <a:endParaRPr lang="es-AR" dirty="0"/>
                    </a:p>
                  </a:txBody>
                  <a:tcPr/>
                </a:tc>
                <a:extLst>
                  <a:ext uri="{0D108BD9-81ED-4DB2-BD59-A6C34878D82A}">
                    <a16:rowId xmlns:a16="http://schemas.microsoft.com/office/drawing/2014/main" val="252009525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a:t>
                      </a:r>
                      <a:endParaRPr lang="es-AR" dirty="0"/>
                    </a:p>
                  </a:txBody>
                  <a:tcPr/>
                </a:tc>
                <a:tc>
                  <a:txBody>
                    <a:bodyPr/>
                    <a:lstStyle/>
                    <a:p>
                      <a:endParaRPr lang="es-AR" dirty="0"/>
                    </a:p>
                  </a:txBody>
                  <a:tcPr/>
                </a:tc>
                <a:extLst>
                  <a:ext uri="{0D108BD9-81ED-4DB2-BD59-A6C34878D82A}">
                    <a16:rowId xmlns:a16="http://schemas.microsoft.com/office/drawing/2014/main" val="473369619"/>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t>Altura</a:t>
                      </a:r>
                      <a:r>
                        <a:rPr lang="en-US" dirty="0"/>
                        <a:t> h  </a:t>
                      </a:r>
                      <a:r>
                        <a:rPr lang="en-US" dirty="0" err="1"/>
                        <a:t>CantNodos</a:t>
                      </a:r>
                      <a:r>
                        <a:rPr lang="en-US" dirty="0"/>
                        <a:t>=?</a:t>
                      </a:r>
                      <a:endParaRPr lang="es-AR"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err="1">
                          <a:solidFill>
                            <a:srgbClr val="C00000"/>
                          </a:solidFill>
                        </a:rPr>
                        <a:t>nrofibo</a:t>
                      </a:r>
                      <a:r>
                        <a:rPr lang="en-US" dirty="0">
                          <a:solidFill>
                            <a:srgbClr val="C00000"/>
                          </a:solidFill>
                        </a:rPr>
                        <a:t>(h+3)-1</a:t>
                      </a:r>
                      <a:endParaRPr lang="es-AR" dirty="0">
                        <a:solidFill>
                          <a:srgbClr val="C00000"/>
                        </a:solidFill>
                      </a:endParaRPr>
                    </a:p>
                  </a:txBody>
                  <a:tcPr/>
                </a:tc>
                <a:extLst>
                  <a:ext uri="{0D108BD9-81ED-4DB2-BD59-A6C34878D82A}">
                    <a16:rowId xmlns:a16="http://schemas.microsoft.com/office/drawing/2014/main" val="1780203020"/>
                  </a:ext>
                </a:extLst>
              </a:tr>
            </a:tbl>
          </a:graphicData>
        </a:graphic>
      </p:graphicFrame>
      <p:sp>
        <p:nvSpPr>
          <p:cNvPr id="4" name="Slide Number Placeholder 3"/>
          <p:cNvSpPr>
            <a:spLocks noGrp="1"/>
          </p:cNvSpPr>
          <p:nvPr>
            <p:ph type="sldNum" sz="quarter" idx="12"/>
          </p:nvPr>
        </p:nvSpPr>
        <p:spPr/>
        <p:txBody>
          <a:bodyPr/>
          <a:lstStyle/>
          <a:p>
            <a:fld id="{401CF334-2D5C-4859-84A6-CA7E6E43FAEB}" type="slidenum">
              <a:rPr lang="en-US" smtClean="0"/>
              <a:t>61</a:t>
            </a:fld>
            <a:endParaRPr lang="en-US"/>
          </a:p>
        </p:txBody>
      </p:sp>
      <p:sp>
        <p:nvSpPr>
          <p:cNvPr id="6" name="Rectangle 5"/>
          <p:cNvSpPr/>
          <p:nvPr/>
        </p:nvSpPr>
        <p:spPr>
          <a:xfrm>
            <a:off x="457200" y="5950768"/>
            <a:ext cx="8281852" cy="770709"/>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err="1"/>
              <a:t>Números</a:t>
            </a:r>
            <a:r>
              <a:rPr lang="en-US" dirty="0"/>
              <a:t> de </a:t>
            </a:r>
            <a:r>
              <a:rPr lang="en-US" dirty="0" err="1"/>
              <a:t>fibonacci</a:t>
            </a:r>
            <a:r>
              <a:rPr lang="en-US" dirty="0"/>
              <a:t> : </a:t>
            </a:r>
          </a:p>
          <a:p>
            <a:pPr algn="ctr"/>
            <a:r>
              <a:rPr lang="en-US" dirty="0" err="1"/>
              <a:t>nrofibo</a:t>
            </a:r>
            <a:r>
              <a:rPr lang="en-US" dirty="0"/>
              <a:t>(0)=0, </a:t>
            </a:r>
            <a:r>
              <a:rPr lang="en-US" dirty="0" err="1"/>
              <a:t>nrofibo</a:t>
            </a:r>
            <a:r>
              <a:rPr lang="en-US" dirty="0"/>
              <a:t>(1)=1, </a:t>
            </a:r>
            <a:r>
              <a:rPr lang="en-US" dirty="0" err="1"/>
              <a:t>nrofibo</a:t>
            </a:r>
            <a:r>
              <a:rPr lang="en-US" dirty="0"/>
              <a:t>(2)=1, </a:t>
            </a:r>
            <a:r>
              <a:rPr lang="en-US" dirty="0" err="1"/>
              <a:t>nrofibo</a:t>
            </a:r>
            <a:r>
              <a:rPr lang="en-US" dirty="0"/>
              <a:t>(3)=2, </a:t>
            </a:r>
            <a:r>
              <a:rPr lang="en-US" dirty="0" err="1"/>
              <a:t>nrofibo</a:t>
            </a:r>
            <a:r>
              <a:rPr lang="en-US" dirty="0"/>
              <a:t>(4)=3, </a:t>
            </a:r>
            <a:r>
              <a:rPr lang="en-US" dirty="0" err="1"/>
              <a:t>nrofibo</a:t>
            </a:r>
            <a:r>
              <a:rPr lang="en-US" dirty="0"/>
              <a:t>(5)=5, </a:t>
            </a:r>
            <a:r>
              <a:rPr lang="en-US" dirty="0" err="1"/>
              <a:t>nrofibo</a:t>
            </a:r>
            <a:r>
              <a:rPr lang="en-US" dirty="0"/>
              <a:t>(6)=8, </a:t>
            </a:r>
            <a:r>
              <a:rPr lang="en-US" dirty="0" err="1"/>
              <a:t>nrofibo</a:t>
            </a:r>
            <a:r>
              <a:rPr lang="en-US" dirty="0"/>
              <a:t>(7)=13, </a:t>
            </a:r>
            <a:r>
              <a:rPr lang="en-US" dirty="0" err="1"/>
              <a:t>nrofibo</a:t>
            </a:r>
            <a:r>
              <a:rPr lang="en-US" dirty="0"/>
              <a:t>(8)=21, </a:t>
            </a:r>
            <a:r>
              <a:rPr lang="en-US" dirty="0" err="1"/>
              <a:t>etc</a:t>
            </a:r>
            <a:endParaRPr lang="en-US" dirty="0"/>
          </a:p>
          <a:p>
            <a:pPr algn="ctr"/>
            <a:endParaRPr lang="es-AR" dirty="0"/>
          </a:p>
        </p:txBody>
      </p:sp>
      <p:pic>
        <p:nvPicPr>
          <p:cNvPr id="8" name="Picture 4"/>
          <p:cNvPicPr>
            <a:picLocks noChangeAspect="1"/>
          </p:cNvPicPr>
          <p:nvPr/>
        </p:nvPicPr>
        <p:blipFill>
          <a:blip r:embed="rId2"/>
          <a:stretch>
            <a:fillRect/>
          </a:stretch>
        </p:blipFill>
        <p:spPr>
          <a:xfrm>
            <a:off x="0" y="2589254"/>
            <a:ext cx="279219" cy="243024"/>
          </a:xfrm>
          <a:prstGeom prst="rect">
            <a:avLst/>
          </a:prstGeom>
        </p:spPr>
      </p:pic>
      <p:pic>
        <p:nvPicPr>
          <p:cNvPr id="9" name="Picture 5"/>
          <p:cNvPicPr>
            <a:picLocks noChangeAspect="1"/>
          </p:cNvPicPr>
          <p:nvPr/>
        </p:nvPicPr>
        <p:blipFill>
          <a:blip r:embed="rId3"/>
          <a:stretch>
            <a:fillRect/>
          </a:stretch>
        </p:blipFill>
        <p:spPr>
          <a:xfrm>
            <a:off x="95582" y="2952205"/>
            <a:ext cx="272628" cy="245365"/>
          </a:xfrm>
          <a:prstGeom prst="rect">
            <a:avLst/>
          </a:prstGeom>
        </p:spPr>
      </p:pic>
      <p:pic>
        <p:nvPicPr>
          <p:cNvPr id="10" name="Picture 6"/>
          <p:cNvPicPr>
            <a:picLocks noChangeAspect="1"/>
          </p:cNvPicPr>
          <p:nvPr/>
        </p:nvPicPr>
        <p:blipFill>
          <a:blip r:embed="rId4"/>
          <a:stretch>
            <a:fillRect/>
          </a:stretch>
        </p:blipFill>
        <p:spPr>
          <a:xfrm>
            <a:off x="4297" y="3365098"/>
            <a:ext cx="408408" cy="330616"/>
          </a:xfrm>
          <a:prstGeom prst="rect">
            <a:avLst/>
          </a:prstGeom>
        </p:spPr>
      </p:pic>
      <p:pic>
        <p:nvPicPr>
          <p:cNvPr id="11" name="Picture 7"/>
          <p:cNvPicPr>
            <a:picLocks noChangeAspect="1"/>
          </p:cNvPicPr>
          <p:nvPr/>
        </p:nvPicPr>
        <p:blipFill>
          <a:blip r:embed="rId5"/>
          <a:stretch>
            <a:fillRect/>
          </a:stretch>
        </p:blipFill>
        <p:spPr>
          <a:xfrm>
            <a:off x="-109660" y="3704352"/>
            <a:ext cx="683112" cy="554297"/>
          </a:xfrm>
          <a:prstGeom prst="rect">
            <a:avLst/>
          </a:prstGeom>
        </p:spPr>
      </p:pic>
    </p:spTree>
    <p:extLst>
      <p:ext uri="{BB962C8B-B14F-4D97-AF65-F5344CB8AC3E}">
        <p14:creationId xmlns:p14="http://schemas.microsoft.com/office/powerpoint/2010/main" val="42600325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buNone/>
            </a:pPr>
            <a:r>
              <a:rPr lang="es-AR" dirty="0"/>
              <a:t>El árbol AVL que mínima cantidad de nodos tiene para cierta altura es el Árbol de Fibonacci (es más esparcido posible por construcción).</a:t>
            </a:r>
          </a:p>
          <a:p>
            <a:pPr marL="0" indent="0">
              <a:buNone/>
            </a:pPr>
            <a:r>
              <a:rPr lang="es-AR" dirty="0"/>
              <a:t>Si ese árbol con mínima cantidad nodos y altura h sabemos que tiene </a:t>
            </a:r>
            <a:r>
              <a:rPr lang="es-AR" dirty="0" err="1"/>
              <a:t>CantNodos</a:t>
            </a:r>
            <a:r>
              <a:rPr lang="es-AR" dirty="0"/>
              <a:t>= </a:t>
            </a:r>
            <a:r>
              <a:rPr lang="es-AR" dirty="0" err="1"/>
              <a:t>nrosfibo</a:t>
            </a:r>
            <a:r>
              <a:rPr lang="es-AR" dirty="0"/>
              <a:t>(h+3)-1   </a:t>
            </a:r>
          </a:p>
          <a:p>
            <a:pPr marL="0" indent="0">
              <a:buNone/>
            </a:pPr>
            <a:r>
              <a:rPr lang="es-AR" dirty="0"/>
              <a:t>donde h es su altura,  entonces, otros árboles AVL con misma altura tendrán posiblemente más nodos</a:t>
            </a:r>
          </a:p>
          <a:p>
            <a:pPr marL="0" indent="0">
              <a:buNone/>
            </a:pPr>
            <a:endParaRPr lang="es-AR" dirty="0"/>
          </a:p>
          <a:p>
            <a:pPr marL="0" indent="0">
              <a:buNone/>
            </a:pPr>
            <a:r>
              <a:rPr lang="es-AR" dirty="0" err="1">
                <a:highlight>
                  <a:srgbClr val="FFFF00"/>
                </a:highlight>
              </a:rPr>
              <a:t>CantNodos</a:t>
            </a:r>
            <a:r>
              <a:rPr lang="es-AR" dirty="0">
                <a:highlight>
                  <a:srgbClr val="FFFF00"/>
                </a:highlight>
              </a:rPr>
              <a:t> &gt;= </a:t>
            </a:r>
            <a:r>
              <a:rPr lang="es-AR" dirty="0" err="1">
                <a:highlight>
                  <a:srgbClr val="FFFF00"/>
                </a:highlight>
              </a:rPr>
              <a:t>nrosfibo</a:t>
            </a:r>
            <a:r>
              <a:rPr lang="es-AR" dirty="0">
                <a:highlight>
                  <a:srgbClr val="FFFF00"/>
                </a:highlight>
              </a:rPr>
              <a:t>(h+3)-1</a:t>
            </a:r>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62</a:t>
            </a:fld>
            <a:endParaRPr lang="en-US"/>
          </a:p>
        </p:txBody>
      </p:sp>
    </p:spTree>
    <p:extLst>
      <p:ext uri="{BB962C8B-B14F-4D97-AF65-F5344CB8AC3E}">
        <p14:creationId xmlns:p14="http://schemas.microsoft.com/office/powerpoint/2010/main" val="6584660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Pero </a:t>
            </a:r>
            <a:r>
              <a:rPr lang="en-US" dirty="0" err="1"/>
              <a:t>los</a:t>
            </a:r>
            <a:r>
              <a:rPr lang="en-US" dirty="0"/>
              <a:t> </a:t>
            </a:r>
            <a:r>
              <a:rPr lang="en-US" dirty="0" err="1"/>
              <a:t>numeros</a:t>
            </a:r>
            <a:r>
              <a:rPr lang="en-US" dirty="0"/>
              <a:t> de Fibonacci </a:t>
            </a:r>
            <a:r>
              <a:rPr lang="en-US" dirty="0" err="1"/>
              <a:t>tienen</a:t>
            </a:r>
            <a:r>
              <a:rPr lang="en-US" dirty="0"/>
              <a:t> </a:t>
            </a:r>
            <a:r>
              <a:rPr lang="en-US" dirty="0" err="1"/>
              <a:t>una</a:t>
            </a:r>
            <a:r>
              <a:rPr lang="en-US" dirty="0"/>
              <a:t> </a:t>
            </a:r>
            <a:r>
              <a:rPr lang="en-US" dirty="0" err="1"/>
              <a:t>propiedad</a:t>
            </a:r>
            <a:r>
              <a:rPr lang="en-US" dirty="0"/>
              <a:t>. </a:t>
            </a:r>
            <a:r>
              <a:rPr lang="en-US" dirty="0" err="1"/>
              <a:t>Ver</a:t>
            </a:r>
            <a:r>
              <a:rPr lang="en-US" dirty="0"/>
              <a:t> </a:t>
            </a:r>
            <a:r>
              <a:rPr lang="es-AR" dirty="0">
                <a:hlinkClick r:id="rId2"/>
              </a:rPr>
              <a:t>https://en.wikipedia.org/wiki/Fibonacci_number</a:t>
            </a:r>
            <a:endParaRPr lang="es-AR" dirty="0"/>
          </a:p>
          <a:p>
            <a:pPr marL="0" indent="0">
              <a:buNone/>
            </a:pPr>
            <a:r>
              <a:rPr lang="en-US" dirty="0"/>
              <a:t>	</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63</a:t>
            </a:fld>
            <a:endParaRPr lang="en-US"/>
          </a:p>
        </p:txBody>
      </p:sp>
    </p:spTree>
    <p:extLst>
      <p:ext uri="{BB962C8B-B14F-4D97-AF65-F5344CB8AC3E}">
        <p14:creationId xmlns:p14="http://schemas.microsoft.com/office/powerpoint/2010/main" val="11975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70000" lnSpcReduction="20000"/>
              </a:bodyPr>
              <a:lstStyle/>
              <a:p>
                <a:pPr marL="0" indent="0">
                  <a:buNone/>
                </a:pPr>
                <a:r>
                  <a:rPr lang="en-US" dirty="0"/>
                  <a:t>Se </a:t>
                </a:r>
                <a:r>
                  <a:rPr lang="en-US" dirty="0" err="1"/>
                  <a:t>sabe</a:t>
                </a:r>
                <a:r>
                  <a:rPr lang="en-US" dirty="0"/>
                  <a:t> que </a:t>
                </a:r>
                <a:r>
                  <a:rPr lang="en-US" dirty="0" err="1"/>
                  <a:t>nrofibo</a:t>
                </a:r>
                <a:r>
                  <a:rPr lang="en-US" dirty="0"/>
                  <a:t>(w) &gt;= </a:t>
                </a:r>
              </a:p>
              <a:p>
                <a:pPr marL="0" indent="0">
                  <a:buNone/>
                </a:pPr>
                <a:endParaRPr lang="en-US" dirty="0"/>
              </a:p>
              <a:p>
                <a:pPr marL="0" indent="0">
                  <a:buNone/>
                </a:pPr>
                <a:r>
                  <a:rPr lang="en-US" dirty="0" err="1"/>
                  <a:t>Donde</a:t>
                </a:r>
                <a:r>
                  <a:rPr lang="en-US" dirty="0"/>
                  <a:t> a </a:t>
                </a:r>
                <a:r>
                  <a:rPr lang="en-US" dirty="0" err="1"/>
                  <a:t>es</a:t>
                </a:r>
                <a:r>
                  <a:rPr lang="en-US" dirty="0"/>
                  <a:t> el “golden number”</a:t>
                </a:r>
              </a:p>
              <a:p>
                <a:pPr marL="0" indent="0">
                  <a:buNone/>
                </a:pPr>
                <a:endParaRPr lang="en-US" dirty="0"/>
              </a:p>
              <a:p>
                <a:pPr marL="0" indent="0">
                  <a:buNone/>
                </a:pPr>
                <a:r>
                  <a:rPr lang="en-US" dirty="0"/>
                  <a:t>Sea n la </a:t>
                </a:r>
                <a:r>
                  <a:rPr lang="en-US" dirty="0" err="1"/>
                  <a:t>cantNodos</a:t>
                </a:r>
                <a:r>
                  <a:rPr lang="en-US" dirty="0"/>
                  <a:t> de un </a:t>
                </a:r>
                <a:r>
                  <a:rPr lang="en-US" dirty="0" err="1"/>
                  <a:t>avl</a:t>
                </a:r>
                <a:r>
                  <a:rPr lang="en-US" dirty="0"/>
                  <a:t> de </a:t>
                </a:r>
                <a:r>
                  <a:rPr lang="en-US" dirty="0" err="1"/>
                  <a:t>altura</a:t>
                </a:r>
                <a:r>
                  <a:rPr lang="en-US" dirty="0"/>
                  <a:t> h, </a:t>
                </a:r>
              </a:p>
              <a:p>
                <a:pPr marL="0" indent="0">
                  <a:buNone/>
                </a:pPr>
                <a:r>
                  <a:rPr lang="en-US" dirty="0" err="1"/>
                  <a:t>donde</a:t>
                </a:r>
                <a:r>
                  <a:rPr lang="en-US" dirty="0"/>
                  <a:t> </a:t>
                </a:r>
                <a:r>
                  <a:rPr lang="en-US" dirty="0" err="1"/>
                  <a:t>sabemos</a:t>
                </a:r>
                <a:r>
                  <a:rPr lang="en-US" dirty="0"/>
                  <a:t> que n &gt;= </a:t>
                </a:r>
                <a:r>
                  <a:rPr lang="en-US" dirty="0" err="1"/>
                  <a:t>nrofibo</a:t>
                </a:r>
                <a:r>
                  <a:rPr lang="en-US" dirty="0"/>
                  <a:t>(h+3) – 1 </a:t>
                </a:r>
              </a:p>
              <a:p>
                <a:pPr marL="0" indent="0">
                  <a:buNone/>
                </a:pPr>
                <a:endParaRPr lang="en-US" dirty="0"/>
              </a:p>
              <a:p>
                <a:pPr marL="0" indent="0">
                  <a:buNone/>
                </a:pPr>
                <a14:m>
                  <m:oMath xmlns:m="http://schemas.openxmlformats.org/officeDocument/2006/math">
                    <m:r>
                      <a:rPr lang="es-AR" b="0" i="1" smtClean="0">
                        <a:latin typeface="Cambria Math" panose="02040503050406030204" pitchFamily="18" charset="0"/>
                      </a:rPr>
                      <m:t>𝑛</m:t>
                    </m:r>
                    <m:r>
                      <m:rPr>
                        <m:nor/>
                      </m:rPr>
                      <a:rPr lang="en-US" dirty="0"/>
                      <m:t>&gt;=</m:t>
                    </m:r>
                    <m:f>
                      <m:fPr>
                        <m:ctrlPr>
                          <a:rPr lang="en-US" i="1" smtClean="0">
                            <a:latin typeface="Cambria Math" panose="02040503050406030204" pitchFamily="18" charset="0"/>
                          </a:rPr>
                        </m:ctrlPr>
                      </m:fPr>
                      <m:num>
                        <m:sSup>
                          <m:sSupPr>
                            <m:ctrlPr>
                              <a:rPr lang="en-US" i="1">
                                <a:latin typeface="Cambria Math" panose="02040503050406030204" pitchFamily="18" charset="0"/>
                              </a:rPr>
                            </m:ctrlPr>
                          </m:sSupPr>
                          <m:e>
                            <m:r>
                              <a:rPr lang="es-AR" i="1">
                                <a:latin typeface="Cambria Math" panose="02040503050406030204" pitchFamily="18" charset="0"/>
                              </a:rPr>
                              <m:t>𝑎</m:t>
                            </m:r>
                          </m:e>
                          <m:sup>
                            <m:r>
                              <a:rPr lang="es-AR" i="1">
                                <a:latin typeface="Cambria Math" panose="02040503050406030204" pitchFamily="18" charset="0"/>
                              </a:rPr>
                              <m:t>h</m:t>
                            </m:r>
                            <m:r>
                              <a:rPr lang="es-AR" i="1">
                                <a:latin typeface="Cambria Math" panose="02040503050406030204" pitchFamily="18" charset="0"/>
                              </a:rPr>
                              <m:t>+3</m:t>
                            </m:r>
                          </m:sup>
                        </m:sSup>
                      </m:num>
                      <m:den>
                        <m:rad>
                          <m:radPr>
                            <m:degHide m:val="on"/>
                            <m:ctrlPr>
                              <a:rPr lang="en-US" i="1" smtClean="0">
                                <a:latin typeface="Cambria Math" panose="02040503050406030204" pitchFamily="18" charset="0"/>
                              </a:rPr>
                            </m:ctrlPr>
                          </m:radPr>
                          <m:deg/>
                          <m:e>
                            <m:r>
                              <a:rPr lang="es-AR" b="0" i="1" smtClean="0">
                                <a:latin typeface="Cambria Math" panose="02040503050406030204" pitchFamily="18" charset="0"/>
                              </a:rPr>
                              <m:t>5</m:t>
                            </m:r>
                          </m:e>
                        </m:rad>
                      </m:den>
                    </m:f>
                  </m:oMath>
                </a14:m>
                <a:r>
                  <a:rPr lang="en-US" dirty="0"/>
                  <a:t> - 1</a:t>
                </a:r>
              </a:p>
              <a:p>
                <a:pPr marL="0" indent="0">
                  <a:buNone/>
                </a:pPr>
                <a:endParaRPr lang="en-US" dirty="0"/>
              </a:p>
              <a:p>
                <a:pPr marL="0" indent="0">
                  <a:buNone/>
                </a:pPr>
                <a:endParaRPr lang="en-US" dirty="0"/>
              </a:p>
              <a:p>
                <a:pPr marL="0" indent="0">
                  <a:buNone/>
                </a:pPr>
                <a:r>
                  <a:rPr lang="en-US" dirty="0" err="1"/>
                  <a:t>Despejar</a:t>
                </a:r>
                <a:r>
                  <a:rPr lang="en-US" dirty="0"/>
                  <a:t> h</a:t>
                </a:r>
              </a:p>
              <a:p>
                <a:pPr marL="0" indent="0">
                  <a:buNone/>
                </a:pPr>
                <a:endParaRPr lang="en-US" dirty="0"/>
              </a:p>
              <a:p>
                <a:pPr marL="0" indent="0">
                  <a:buNone/>
                </a:pPr>
                <a:r>
                  <a:rPr lang="en-US" dirty="0" err="1"/>
                  <a:t>Rta</a:t>
                </a:r>
                <a:r>
                  <a:rPr lang="en-US" dirty="0"/>
                  <a:t>:  h </a:t>
                </a:r>
                <a14:m>
                  <m:oMath xmlns:m="http://schemas.openxmlformats.org/officeDocument/2006/math">
                    <m:r>
                      <a:rPr lang="en-US" i="1" dirty="0" smtClean="0">
                        <a:latin typeface="Cambria Math" panose="02040503050406030204" pitchFamily="18" charset="0"/>
                      </a:rPr>
                      <m:t>𝑒𝑠</m:t>
                    </m:r>
                    <m:r>
                      <a:rPr lang="en-US" i="1" dirty="0" smtClean="0">
                        <a:latin typeface="Cambria Math" panose="02040503050406030204" pitchFamily="18" charset="0"/>
                      </a:rPr>
                      <m:t> </m:t>
                    </m:r>
                    <m:r>
                      <a:rPr lang="en-US" i="1" dirty="0" smtClean="0">
                        <a:latin typeface="Cambria Math" panose="02040503050406030204" pitchFamily="18" charset="0"/>
                      </a:rPr>
                      <m:t>𝑂</m:t>
                    </m:r>
                    <m:r>
                      <a:rPr lang="en-US" i="1" dirty="0" smtClean="0">
                        <a:latin typeface="Cambria Math" panose="02040503050406030204" pitchFamily="18" charset="0"/>
                      </a:rPr>
                      <m:t>(</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r>
                  <a:rPr lang="en-US" dirty="0"/>
                  <a:t> O sea, para un AVL con n </a:t>
                </a:r>
                <a:r>
                  <a:rPr lang="en-US" dirty="0" err="1"/>
                  <a:t>nodos</a:t>
                </a:r>
                <a:r>
                  <a:rPr lang="en-US" dirty="0"/>
                  <a:t>, la </a:t>
                </a:r>
                <a:r>
                  <a:rPr lang="en-US" dirty="0" err="1"/>
                  <a:t>altura</a:t>
                </a:r>
                <a:r>
                  <a:rPr lang="en-US" dirty="0"/>
                  <a:t> </a:t>
                </a:r>
                <a:r>
                  <a:rPr lang="en-US" dirty="0" err="1"/>
                  <a:t>está</a:t>
                </a:r>
                <a:r>
                  <a:rPr lang="en-US" dirty="0"/>
                  <a:t> </a:t>
                </a:r>
                <a:r>
                  <a:rPr lang="en-US" dirty="0" err="1"/>
                  <a:t>acotada</a:t>
                </a:r>
                <a:r>
                  <a:rPr lang="en-US" dirty="0"/>
                  <a:t> </a:t>
                </a:r>
                <a:r>
                  <a:rPr lang="en-US" dirty="0" err="1"/>
                  <a:t>por</a:t>
                </a:r>
                <a:r>
                  <a:rPr lang="en-US" dirty="0"/>
                  <a:t> </a:t>
                </a:r>
                <a14:m>
                  <m:oMath xmlns:m="http://schemas.openxmlformats.org/officeDocument/2006/math">
                    <m:r>
                      <a:rPr lang="en-US" i="1" dirty="0" smtClean="0">
                        <a:latin typeface="Cambria Math" panose="02040503050406030204" pitchFamily="18" charset="0"/>
                      </a:rPr>
                      <m:t>𝑂</m:t>
                    </m:r>
                    <m:r>
                      <a:rPr lang="en-US" i="1" dirty="0" smtClean="0">
                        <a:latin typeface="Cambria Math" panose="02040503050406030204" pitchFamily="18" charset="0"/>
                      </a:rPr>
                      <m:t>(</m:t>
                    </m:r>
                    <m:r>
                      <m:rPr>
                        <m:sty m:val="p"/>
                      </m:rPr>
                      <a:rPr lang="en-US" i="1" dirty="0" smtClean="0">
                        <a:latin typeface="Cambria Math" panose="02040503050406030204" pitchFamily="18" charset="0"/>
                      </a:rPr>
                      <m:t>log</m:t>
                    </m:r>
                    <m:r>
                      <a:rPr lang="en-US" i="1" dirty="0" smtClean="0">
                        <a:latin typeface="Cambria Math" panose="02040503050406030204" pitchFamily="18" charset="0"/>
                      </a:rPr>
                      <m:t>⁡</m:t>
                    </m:r>
                    <m:r>
                      <a:rPr lang="en-US" i="1" dirty="0" smtClean="0">
                        <a:latin typeface="Cambria Math" panose="02040503050406030204" pitchFamily="18" charset="0"/>
                      </a:rPr>
                      <m:t>𝑛</m:t>
                    </m:r>
                    <m:r>
                      <a:rPr lang="en-US" i="1" dirty="0" smtClean="0">
                        <a:latin typeface="Cambria Math" panose="02040503050406030204" pitchFamily="18" charset="0"/>
                      </a:rPr>
                      <m:t>)</m:t>
                    </m:r>
                  </m:oMath>
                </a14:m>
                <a:endParaRPr lang="en-US" dirty="0"/>
              </a:p>
              <a:p>
                <a:pPr marL="0" indent="0">
                  <a:buNone/>
                </a:pPr>
                <a:r>
                  <a:rPr lang="en-US" dirty="0"/>
                  <a:t>		</a:t>
                </a:r>
                <a:endParaRPr lang="es-AR"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593" t="-1944"/>
                </a:stretch>
              </a:blipFill>
            </p:spPr>
            <p:txBody>
              <a:bodyPr/>
              <a:lstStyle/>
              <a:p>
                <a:r>
                  <a:rPr lang="es-AR">
                    <a:noFill/>
                  </a:rPr>
                  <a:t> </a:t>
                </a:r>
              </a:p>
            </p:txBody>
          </p:sp>
        </mc:Fallback>
      </mc:AlternateContent>
      <p:sp>
        <p:nvSpPr>
          <p:cNvPr id="4" name="Slide Number Placeholder 3"/>
          <p:cNvSpPr>
            <a:spLocks noGrp="1"/>
          </p:cNvSpPr>
          <p:nvPr>
            <p:ph type="sldNum" sz="quarter" idx="12"/>
          </p:nvPr>
        </p:nvSpPr>
        <p:spPr/>
        <p:txBody>
          <a:bodyPr/>
          <a:lstStyle/>
          <a:p>
            <a:fld id="{401CF334-2D5C-4859-84A6-CA7E6E43FAEB}" type="slidenum">
              <a:rPr lang="en-US" smtClean="0"/>
              <a:t>64</a:t>
            </a:fld>
            <a:endParaRPr lang="en-US"/>
          </a:p>
        </p:txBody>
      </p:sp>
      <p:pic>
        <p:nvPicPr>
          <p:cNvPr id="12" name="Picture 11"/>
          <p:cNvPicPr>
            <a:picLocks noChangeAspect="1"/>
          </p:cNvPicPr>
          <p:nvPr/>
        </p:nvPicPr>
        <p:blipFill>
          <a:blip r:embed="rId3"/>
          <a:stretch>
            <a:fillRect/>
          </a:stretch>
        </p:blipFill>
        <p:spPr>
          <a:xfrm>
            <a:off x="3919537" y="1898169"/>
            <a:ext cx="390525" cy="561975"/>
          </a:xfrm>
          <a:prstGeom prst="rect">
            <a:avLst/>
          </a:prstGeom>
        </p:spPr>
      </p:pic>
      <p:pic>
        <p:nvPicPr>
          <p:cNvPr id="14" name="Picture 13"/>
          <p:cNvPicPr>
            <a:picLocks noChangeAspect="1"/>
          </p:cNvPicPr>
          <p:nvPr/>
        </p:nvPicPr>
        <p:blipFill>
          <a:blip r:embed="rId4"/>
          <a:stretch>
            <a:fillRect/>
          </a:stretch>
        </p:blipFill>
        <p:spPr>
          <a:xfrm>
            <a:off x="4715691" y="2460144"/>
            <a:ext cx="1609725" cy="523875"/>
          </a:xfrm>
          <a:prstGeom prst="rect">
            <a:avLst/>
          </a:prstGeom>
        </p:spPr>
      </p:pic>
    </p:spTree>
    <p:extLst>
      <p:ext uri="{BB962C8B-B14F-4D97-AF65-F5344CB8AC3E}">
        <p14:creationId xmlns:p14="http://schemas.microsoft.com/office/powerpoint/2010/main" val="2130113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70000" lnSpcReduction="20000"/>
          </a:bodyPr>
          <a:lstStyle/>
          <a:p>
            <a:pPr marL="0" indent="0" algn="just">
              <a:buNone/>
            </a:pPr>
            <a:r>
              <a:rPr lang="en-US" b="1" dirty="0" err="1"/>
              <a:t>Recapitulando</a:t>
            </a:r>
            <a:endParaRPr lang="en-US" b="1" dirty="0"/>
          </a:p>
          <a:p>
            <a:pPr marL="0" indent="0" algn="just">
              <a:buNone/>
            </a:pPr>
            <a:endParaRPr lang="es-AR" dirty="0"/>
          </a:p>
          <a:p>
            <a:pPr marL="0" indent="0" algn="just">
              <a:buNone/>
            </a:pPr>
            <a:r>
              <a:rPr lang="es-AR" dirty="0"/>
              <a:t>Peor caso de AVL  con N=20	 	</a:t>
            </a:r>
            <a:r>
              <a:rPr lang="en-US" dirty="0">
                <a:sym typeface="Symbol" panose="05050102010706020507" pitchFamily="18" charset="2"/>
              </a:rPr>
              <a:t></a:t>
            </a:r>
            <a:r>
              <a:rPr lang="es-AR" dirty="0"/>
              <a:t>  Altura = 5</a:t>
            </a:r>
          </a:p>
          <a:p>
            <a:pPr marL="0" indent="0" algn="just">
              <a:buNone/>
            </a:pPr>
            <a:r>
              <a:rPr lang="es-AR" dirty="0"/>
              <a:t>Perfectamente Balanceado con N=20  	</a:t>
            </a:r>
            <a:r>
              <a:rPr lang="en-US" dirty="0">
                <a:sym typeface="Symbol" panose="05050102010706020507" pitchFamily="18" charset="2"/>
              </a:rPr>
              <a:t></a:t>
            </a:r>
            <a:r>
              <a:rPr lang="es-AR" dirty="0"/>
              <a:t>  Altura = 4</a:t>
            </a:r>
          </a:p>
          <a:p>
            <a:pPr marL="0" indent="0" algn="just">
              <a:buNone/>
            </a:pPr>
            <a:r>
              <a:rPr lang="es-AR" dirty="0"/>
              <a:t> </a:t>
            </a:r>
          </a:p>
          <a:p>
            <a:pPr marL="0" indent="0" algn="just">
              <a:buNone/>
            </a:pPr>
            <a:r>
              <a:rPr lang="en-US" dirty="0">
                <a:sym typeface="Symbol" panose="05050102010706020507" pitchFamily="18" charset="2"/>
              </a:rPr>
              <a:t></a:t>
            </a:r>
            <a:endParaRPr lang="es-AR" dirty="0"/>
          </a:p>
          <a:p>
            <a:pPr marL="0" indent="0" algn="just">
              <a:buNone/>
            </a:pPr>
            <a:r>
              <a:rPr lang="en-US" dirty="0"/>
              <a:t> </a:t>
            </a:r>
            <a:endParaRPr lang="es-AR" dirty="0"/>
          </a:p>
          <a:p>
            <a:pPr marL="0" indent="0" algn="just">
              <a:buNone/>
            </a:pPr>
            <a:r>
              <a:rPr lang="es-AR" b="1" dirty="0"/>
              <a:t>Diferencia poco significativa en altura</a:t>
            </a:r>
          </a:p>
          <a:p>
            <a:pPr marL="0" indent="0" algn="just">
              <a:buNone/>
            </a:pPr>
            <a:r>
              <a:rPr lang="es-AR" dirty="0"/>
              <a:t>Mantener </a:t>
            </a:r>
            <a:r>
              <a:rPr lang="es-AR" b="1" dirty="0"/>
              <a:t>AVL es menos costoso </a:t>
            </a:r>
            <a:r>
              <a:rPr lang="es-AR" dirty="0"/>
              <a:t>que un completo (</a:t>
            </a:r>
            <a:r>
              <a:rPr lang="en-US" dirty="0" err="1"/>
              <a:t>perfectamente</a:t>
            </a:r>
            <a:r>
              <a:rPr lang="en-US" dirty="0"/>
              <a:t> </a:t>
            </a:r>
            <a:r>
              <a:rPr lang="en-US" dirty="0" err="1"/>
              <a:t>balanceado</a:t>
            </a:r>
            <a:r>
              <a:rPr lang="en-US" dirty="0"/>
              <a:t>)</a:t>
            </a:r>
            <a:endParaRPr lang="es-AR" dirty="0"/>
          </a:p>
          <a:p>
            <a:pPr marL="0" indent="0" algn="just">
              <a:buNone/>
            </a:pPr>
            <a:r>
              <a:rPr lang="en-US" dirty="0"/>
              <a:t> </a:t>
            </a:r>
            <a:endParaRPr lang="es-AR" dirty="0"/>
          </a:p>
          <a:p>
            <a:pPr marL="0" indent="0" algn="just">
              <a:buNone/>
            </a:pPr>
            <a:r>
              <a:rPr lang="en-US" dirty="0">
                <a:sym typeface="Symbol" panose="05050102010706020507" pitchFamily="18" charset="2"/>
              </a:rPr>
              <a:t></a:t>
            </a:r>
            <a:endParaRPr lang="es-AR" dirty="0"/>
          </a:p>
          <a:p>
            <a:pPr marL="0" indent="0" algn="just">
              <a:buNone/>
            </a:pPr>
            <a:r>
              <a:rPr lang="en-US" dirty="0"/>
              <a:t> </a:t>
            </a:r>
            <a:endParaRPr lang="es-AR" dirty="0"/>
          </a:p>
          <a:p>
            <a:pPr marL="0" indent="0" algn="just">
              <a:buNone/>
            </a:pPr>
            <a:r>
              <a:rPr lang="es-AR" b="1" dirty="0"/>
              <a:t>Preferible un árbol AVL</a:t>
            </a:r>
            <a:endParaRPr lang="es-AR" dirty="0"/>
          </a:p>
          <a:p>
            <a:pPr marL="0" indent="0" algn="just">
              <a:buNone/>
            </a:pPr>
            <a:r>
              <a:rPr lang="es-AR" dirty="0"/>
              <a:t> </a:t>
            </a:r>
          </a:p>
          <a:p>
            <a:pPr marL="0" indent="0" algn="just">
              <a:buNone/>
            </a:pPr>
            <a:endParaRPr lang="es-AR"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65</a:t>
            </a:fld>
            <a:endParaRPr lang="en-US"/>
          </a:p>
        </p:txBody>
      </p:sp>
    </p:spTree>
    <p:extLst>
      <p:ext uri="{BB962C8B-B14F-4D97-AF65-F5344CB8AC3E}">
        <p14:creationId xmlns:p14="http://schemas.microsoft.com/office/powerpoint/2010/main" val="3039286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a:bodyPr>
              <a:lstStyle/>
              <a:p>
                <a:r>
                  <a:rPr lang="es-AR" dirty="0"/>
                  <a:t>Hay diferentes algoritmos para garantizar que un árbol sea balanceado y esta propiedad sea invariante antes inserciones/borrados. Algunos más baratos que otros…</a:t>
                </a:r>
              </a:p>
              <a:p>
                <a:pPr marL="0" indent="0">
                  <a:buNone/>
                </a:pPr>
                <a:r>
                  <a:rPr lang="es-AR" dirty="0" err="1"/>
                  <a:t>Ej</a:t>
                </a:r>
                <a:r>
                  <a:rPr lang="es-AR" dirty="0"/>
                  <a:t>: AVL </a:t>
                </a:r>
                <a:r>
                  <a:rPr lang="es-AR" dirty="0" err="1"/>
                  <a:t>trees</a:t>
                </a:r>
                <a:r>
                  <a:rPr lang="es-AR" dirty="0"/>
                  <a:t>, Red-Black </a:t>
                </a:r>
                <a:r>
                  <a:rPr lang="es-AR" dirty="0" err="1"/>
                  <a:t>Tree</a:t>
                </a:r>
                <a:endParaRPr lang="es-AR" dirty="0"/>
              </a:p>
              <a:p>
                <a:pPr marL="0" indent="0">
                  <a:buNone/>
                </a:pPr>
                <a:endParaRPr lang="es-AR" dirty="0"/>
              </a:p>
              <a:p>
                <a:pPr marL="0" indent="0" algn="just">
                  <a:buNone/>
                </a:pPr>
                <a:r>
                  <a:rPr lang="es-AR" dirty="0"/>
                  <a:t>Las transformaciones que hay que hacer para mantenerlo apropiado llegan en general </a:t>
                </a:r>
                <a14:m>
                  <m:oMath xmlns:m="http://schemas.openxmlformats.org/officeDocument/2006/math">
                    <m:r>
                      <a:rPr lang="es-AR" i="1" dirty="0" smtClean="0">
                        <a:latin typeface="Cambria Math" panose="02040503050406030204" pitchFamily="18" charset="0"/>
                      </a:rPr>
                      <m:t>𝑂</m:t>
                    </m:r>
                    <m:r>
                      <a:rPr lang="es-AR" i="1" dirty="0" smtClean="0">
                        <a:latin typeface="Cambria Math" panose="02040503050406030204" pitchFamily="18" charset="0"/>
                      </a:rPr>
                      <m:t>(</m:t>
                    </m:r>
                    <m:r>
                      <m:rPr>
                        <m:sty m:val="p"/>
                      </m:rPr>
                      <a:rPr lang="es-AR" i="1" dirty="0" smtClean="0">
                        <a:latin typeface="Cambria Math" panose="02040503050406030204" pitchFamily="18" charset="0"/>
                      </a:rPr>
                      <m:t>log</m:t>
                    </m:r>
                    <m:r>
                      <a:rPr lang="es-AR" i="1" dirty="0" smtClean="0">
                        <a:latin typeface="Cambria Math" panose="02040503050406030204" pitchFamily="18" charset="0"/>
                      </a:rPr>
                      <m:t>⁡</m:t>
                    </m:r>
                    <m:r>
                      <a:rPr lang="es-AR" i="1" dirty="0" smtClean="0">
                        <a:latin typeface="Cambria Math" panose="02040503050406030204" pitchFamily="18" charset="0"/>
                      </a:rPr>
                      <m:t>𝑛</m:t>
                    </m:r>
                    <m:r>
                      <a:rPr lang="es-AR" i="1" dirty="0" smtClean="0">
                        <a:latin typeface="Cambria Math" panose="02040503050406030204" pitchFamily="18" charset="0"/>
                      </a:rPr>
                      <m:t>)</m:t>
                    </m:r>
                  </m:oMath>
                </a14:m>
                <a:r>
                  <a:rPr lang="es-AR" dirty="0"/>
                  <a:t>, o sea, vale la pena…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333" t="-1389" r="-2148"/>
                </a:stretch>
              </a:blipFill>
            </p:spPr>
            <p:txBody>
              <a:bodyPr/>
              <a:lstStyle/>
              <a:p>
                <a:r>
                  <a:rPr lang="es-AR">
                    <a:noFill/>
                  </a:rPr>
                  <a:t> </a:t>
                </a:r>
              </a:p>
            </p:txBody>
          </p:sp>
        </mc:Fallback>
      </mc:AlternateContent>
      <p:sp>
        <p:nvSpPr>
          <p:cNvPr id="4" name="Slide Number Placeholder 3"/>
          <p:cNvSpPr>
            <a:spLocks noGrp="1"/>
          </p:cNvSpPr>
          <p:nvPr>
            <p:ph type="sldNum" sz="quarter" idx="12"/>
          </p:nvPr>
        </p:nvSpPr>
        <p:spPr/>
        <p:txBody>
          <a:bodyPr/>
          <a:lstStyle/>
          <a:p>
            <a:fld id="{401CF334-2D5C-4859-84A6-CA7E6E43FAEB}" type="slidenum">
              <a:rPr lang="en-US" smtClean="0"/>
              <a:t>66</a:t>
            </a:fld>
            <a:endParaRPr lang="en-US"/>
          </a:p>
        </p:txBody>
      </p:sp>
    </p:spTree>
    <p:extLst>
      <p:ext uri="{BB962C8B-B14F-4D97-AF65-F5344CB8AC3E}">
        <p14:creationId xmlns:p14="http://schemas.microsoft.com/office/powerpoint/2010/main" val="3569122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es-AR"/>
          </a:p>
        </p:txBody>
      </p:sp>
      <p:sp>
        <p:nvSpPr>
          <p:cNvPr id="3" name="Marcador de contenido 2"/>
          <p:cNvSpPr>
            <a:spLocks noGrp="1"/>
          </p:cNvSpPr>
          <p:nvPr>
            <p:ph idx="1"/>
          </p:nvPr>
        </p:nvSpPr>
        <p:spPr/>
        <p:txBody>
          <a:bodyPr/>
          <a:lstStyle/>
          <a:p>
            <a:pPr marL="0" indent="0" algn="just">
              <a:buNone/>
            </a:pPr>
            <a:r>
              <a:rPr lang="es-AR" dirty="0"/>
              <a:t>Estudiar cómo son las inserciones  (algorítmicamente, gráficamente) en Red Black </a:t>
            </a:r>
            <a:r>
              <a:rPr lang="es-AR" dirty="0" err="1"/>
              <a:t>Tree</a:t>
            </a:r>
            <a:r>
              <a:rPr lang="es-AR" dirty="0"/>
              <a:t> que es otro tipo de algoritmo que garantiza operaciones en O(log N).</a:t>
            </a:r>
          </a:p>
          <a:p>
            <a:pPr marL="0" indent="0" algn="just">
              <a:buNone/>
            </a:pPr>
            <a:endParaRPr lang="es-AR" dirty="0"/>
          </a:p>
          <a:p>
            <a:pPr marL="0" indent="0" algn="just">
              <a:buNone/>
            </a:pPr>
            <a:r>
              <a:rPr lang="es-AR" dirty="0"/>
              <a:t>Este árbol es el que </a:t>
            </a:r>
            <a:r>
              <a:rPr lang="es-AR"/>
              <a:t>tiene implementado Java.</a:t>
            </a:r>
            <a:endParaRPr lang="es-AR" dirty="0"/>
          </a:p>
          <a:p>
            <a:pPr marL="0" indent="0">
              <a:buNone/>
            </a:pPr>
            <a:endParaRPr lang="es-AR" dirty="0"/>
          </a:p>
          <a:p>
            <a:pPr marL="0" indent="0">
              <a:buNone/>
            </a:pPr>
            <a:endParaRPr lang="es-AR" dirty="0"/>
          </a:p>
        </p:txBody>
      </p:sp>
      <p:sp>
        <p:nvSpPr>
          <p:cNvPr id="4" name="Marcador de número de diapositiva 3"/>
          <p:cNvSpPr>
            <a:spLocks noGrp="1"/>
          </p:cNvSpPr>
          <p:nvPr>
            <p:ph type="sldNum" sz="quarter" idx="12"/>
          </p:nvPr>
        </p:nvSpPr>
        <p:spPr/>
        <p:txBody>
          <a:bodyPr/>
          <a:lstStyle/>
          <a:p>
            <a:fld id="{401CF334-2D5C-4859-84A6-CA7E6E43FAEB}" type="slidenum">
              <a:rPr lang="en-US" smtClean="0"/>
              <a:t>67</a:t>
            </a:fld>
            <a:endParaRPr lang="en-US"/>
          </a:p>
        </p:txBody>
      </p:sp>
    </p:spTree>
    <p:extLst>
      <p:ext uri="{BB962C8B-B14F-4D97-AF65-F5344CB8AC3E}">
        <p14:creationId xmlns:p14="http://schemas.microsoft.com/office/powerpoint/2010/main" val="1588663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s-AR" dirty="0"/>
              <a:t>Estructura de Datos y Algoritmos</a:t>
            </a:r>
            <a:endParaRPr lang="en-US" dirty="0"/>
          </a:p>
        </p:txBody>
      </p:sp>
      <p:sp>
        <p:nvSpPr>
          <p:cNvPr id="5" name="Subtitle 4"/>
          <p:cNvSpPr>
            <a:spLocks noGrp="1"/>
          </p:cNvSpPr>
          <p:nvPr>
            <p:ph type="subTitle" idx="1"/>
          </p:nvPr>
        </p:nvSpPr>
        <p:spPr/>
        <p:txBody>
          <a:bodyPr>
            <a:normAutofit/>
          </a:bodyPr>
          <a:lstStyle/>
          <a:p>
            <a:r>
              <a:rPr lang="es-AR" sz="3600" dirty="0">
                <a:solidFill>
                  <a:schemeClr val="tx2"/>
                </a:solidFill>
              </a:rPr>
              <a:t>ITBA     2024-Q1</a:t>
            </a:r>
            <a:endParaRPr lang="en-US" sz="3600" dirty="0">
              <a:solidFill>
                <a:schemeClr val="tx2"/>
              </a:solidFill>
            </a:endParaRPr>
          </a:p>
        </p:txBody>
      </p:sp>
      <p:sp>
        <p:nvSpPr>
          <p:cNvPr id="2" name="Slide Number Placeholder 1"/>
          <p:cNvSpPr>
            <a:spLocks noGrp="1"/>
          </p:cNvSpPr>
          <p:nvPr>
            <p:ph type="sldNum" sz="quarter" idx="12"/>
          </p:nvPr>
        </p:nvSpPr>
        <p:spPr/>
        <p:txBody>
          <a:bodyPr/>
          <a:lstStyle/>
          <a:p>
            <a:fld id="{401CF334-2D5C-4859-84A6-CA7E6E43FAEB}" type="slidenum">
              <a:rPr lang="en-US" smtClean="0"/>
              <a:t>68</a:t>
            </a:fld>
            <a:endParaRPr lang="en-US" dirty="0"/>
          </a:p>
        </p:txBody>
      </p:sp>
    </p:spTree>
    <p:extLst>
      <p:ext uri="{BB962C8B-B14F-4D97-AF65-F5344CB8AC3E}">
        <p14:creationId xmlns:p14="http://schemas.microsoft.com/office/powerpoint/2010/main" val="156726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Otra</a:t>
            </a:r>
            <a:r>
              <a:rPr lang="en-US" dirty="0"/>
              <a:t> </a:t>
            </a:r>
            <a:r>
              <a:rPr lang="en-US" dirty="0" err="1"/>
              <a:t>familia</a:t>
            </a:r>
            <a:r>
              <a:rPr lang="en-US" dirty="0"/>
              <a:t> de </a:t>
            </a:r>
            <a:r>
              <a:rPr lang="en-US" dirty="0" err="1"/>
              <a:t>árboles</a:t>
            </a:r>
            <a:endParaRPr lang="es-AR" dirty="0"/>
          </a:p>
        </p:txBody>
      </p:sp>
      <p:sp>
        <p:nvSpPr>
          <p:cNvPr id="3" name="Content Placeholder 2"/>
          <p:cNvSpPr>
            <a:spLocks noGrp="1"/>
          </p:cNvSpPr>
          <p:nvPr>
            <p:ph idx="1"/>
          </p:nvPr>
        </p:nvSpPr>
        <p:spPr/>
        <p:txBody>
          <a:bodyPr>
            <a:normAutofit fontScale="92500" lnSpcReduction="10000"/>
          </a:bodyPr>
          <a:lstStyle/>
          <a:p>
            <a:pPr marL="0" indent="0">
              <a:buNone/>
            </a:pPr>
            <a:r>
              <a:rPr lang="es-AR" b="1" i="1" dirty="0"/>
              <a:t>Árbol </a:t>
            </a:r>
            <a:r>
              <a:rPr lang="es-AR" b="1" i="1" dirty="0" err="1"/>
              <a:t>Multicamino</a:t>
            </a:r>
            <a:r>
              <a:rPr lang="es-AR" b="1" i="1" dirty="0"/>
              <a:t> M-ario (orden M)</a:t>
            </a:r>
            <a:endParaRPr lang="es-AR" dirty="0"/>
          </a:p>
          <a:p>
            <a:pPr marL="0" indent="0">
              <a:buNone/>
            </a:pPr>
            <a:r>
              <a:rPr lang="es-AR" dirty="0"/>
              <a:t> </a:t>
            </a:r>
          </a:p>
          <a:p>
            <a:pPr marL="0" indent="0" algn="just">
              <a:buNone/>
            </a:pPr>
            <a:r>
              <a:rPr lang="es-AR" dirty="0"/>
              <a:t>	</a:t>
            </a:r>
            <a:r>
              <a:rPr lang="es-AR" dirty="0">
                <a:highlight>
                  <a:srgbClr val="FFFF00"/>
                </a:highlight>
              </a:rPr>
              <a:t>Los nodos guardan hasta M-1 claves de información, con un máximo de M hijos</a:t>
            </a:r>
            <a:r>
              <a:rPr lang="es-AR" dirty="0"/>
              <a:t>. Cada clave Ci</a:t>
            </a:r>
            <a:r>
              <a:rPr lang="es-AR" baseline="-25000" dirty="0"/>
              <a:t> </a:t>
            </a:r>
            <a:r>
              <a:rPr lang="es-AR" dirty="0"/>
              <a:t>de un cierto nodo será tal que las claves almacenadas en su subárbol izquierdo serán menores y las almacenadas es su subárbol derecho serán mayores que él. </a:t>
            </a:r>
          </a:p>
          <a:p>
            <a:pPr marL="0" indent="0">
              <a:buNone/>
            </a:pPr>
            <a:endParaRPr lang="es-AR" dirty="0"/>
          </a:p>
          <a:p>
            <a:pPr marL="0" indent="0">
              <a:buNone/>
            </a:pPr>
            <a:endParaRPr lang="es-AR" dirty="0"/>
          </a:p>
          <a:p>
            <a:pPr marL="0" indent="0">
              <a:buNone/>
            </a:pPr>
            <a:endParaRPr lang="es-AR" dirty="0"/>
          </a:p>
          <a:p>
            <a:pPr marL="0" indent="0" algn="just">
              <a:buNone/>
            </a:pPr>
            <a:r>
              <a:rPr lang="es-AR" dirty="0"/>
              <a:t>	</a:t>
            </a:r>
          </a:p>
        </p:txBody>
      </p:sp>
      <p:sp>
        <p:nvSpPr>
          <p:cNvPr id="4" name="Slide Number Placeholder 3"/>
          <p:cNvSpPr>
            <a:spLocks noGrp="1"/>
          </p:cNvSpPr>
          <p:nvPr>
            <p:ph type="sldNum" sz="quarter" idx="12"/>
          </p:nvPr>
        </p:nvSpPr>
        <p:spPr/>
        <p:txBody>
          <a:bodyPr/>
          <a:lstStyle/>
          <a:p>
            <a:fld id="{401CF334-2D5C-4859-84A6-CA7E6E43FAEB}" type="slidenum">
              <a:rPr lang="en-US" smtClean="0"/>
              <a:t>69</a:t>
            </a:fld>
            <a:endParaRPr lang="en-US"/>
          </a:p>
        </p:txBody>
      </p:sp>
    </p:spTree>
    <p:extLst>
      <p:ext uri="{BB962C8B-B14F-4D97-AF65-F5344CB8AC3E}">
        <p14:creationId xmlns:p14="http://schemas.microsoft.com/office/powerpoint/2010/main" val="934252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BST  y </a:t>
            </a:r>
            <a:r>
              <a:rPr lang="en-US" dirty="0" err="1"/>
              <a:t>sus</a:t>
            </a:r>
            <a:r>
              <a:rPr lang="en-US" dirty="0"/>
              <a:t> </a:t>
            </a:r>
            <a:r>
              <a:rPr lang="en-US" dirty="0" err="1"/>
              <a:t>problemas</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7</a:t>
            </a:fld>
            <a:endParaRPr lang="en-US"/>
          </a:p>
        </p:txBody>
      </p:sp>
      <mc:AlternateContent xmlns:mc="http://schemas.openxmlformats.org/markup-compatibility/2006" xmlns:a14="http://schemas.microsoft.com/office/drawing/2010/main">
        <mc:Choice Requires="a14">
          <p:sp>
            <p:nvSpPr>
              <p:cNvPr id="5" name="Content Placeholder 2"/>
              <p:cNvSpPr txBox="1">
                <a:spLocks/>
              </p:cNvSpPr>
              <p:nvPr/>
            </p:nvSpPr>
            <p:spPr>
              <a:xfrm>
                <a:off x="276808" y="2087195"/>
                <a:ext cx="8335347" cy="661413"/>
              </a:xfrm>
              <a:prstGeom prst="rect">
                <a:avLst/>
              </a:prstGeom>
            </p:spPr>
            <p:txBody>
              <a:bodyPr vert="horz">
                <a:normAutofit fontScale="700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algn="just"/>
                <a:r>
                  <a:rPr lang="es-AR" b="1" dirty="0"/>
                  <a:t>En general, todas las operaciones son </a:t>
                </a:r>
                <a14:m>
                  <m:oMath xmlns:m="http://schemas.openxmlformats.org/officeDocument/2006/math">
                    <m:r>
                      <a:rPr lang="es-AR" b="1" i="1" dirty="0" smtClean="0">
                        <a:latin typeface="Cambria Math" panose="02040503050406030204" pitchFamily="18" charset="0"/>
                      </a:rPr>
                      <m:t>𝑶</m:t>
                    </m:r>
                    <m:r>
                      <a:rPr lang="es-AR" b="1" i="1" dirty="0" smtClean="0">
                        <a:latin typeface="Cambria Math" panose="02040503050406030204" pitchFamily="18" charset="0"/>
                      </a:rPr>
                      <m:t>(</m:t>
                    </m:r>
                    <m:r>
                      <a:rPr lang="es-AR" b="1" i="1" dirty="0" smtClean="0">
                        <a:latin typeface="Cambria Math" panose="02040503050406030204" pitchFamily="18" charset="0"/>
                      </a:rPr>
                      <m:t>𝒉</m:t>
                    </m:r>
                    <m:r>
                      <a:rPr lang="es-AR" b="1" i="1" dirty="0" smtClean="0">
                        <a:latin typeface="Cambria Math" panose="02040503050406030204" pitchFamily="18" charset="0"/>
                      </a:rPr>
                      <m:t>)</m:t>
                    </m:r>
                  </m:oMath>
                </a14:m>
                <a:r>
                  <a:rPr lang="es-AR" b="1" dirty="0"/>
                  <a:t> donde </a:t>
                </a:r>
                <a14:m>
                  <m:oMath xmlns:m="http://schemas.openxmlformats.org/officeDocument/2006/math">
                    <m:r>
                      <a:rPr lang="es-AR" b="1" i="1" dirty="0" smtClean="0">
                        <a:latin typeface="Cambria Math" panose="02040503050406030204" pitchFamily="18" charset="0"/>
                      </a:rPr>
                      <m:t>𝒉</m:t>
                    </m:r>
                  </m:oMath>
                </a14:m>
                <a:r>
                  <a:rPr lang="es-AR" b="1" dirty="0"/>
                  <a:t> es la altura del árbol.  Por eso, cuando está completo es </a:t>
                </a:r>
                <a14:m>
                  <m:oMath xmlns:m="http://schemas.openxmlformats.org/officeDocument/2006/math">
                    <m:r>
                      <a:rPr lang="es-AR" b="1" i="1" dirty="0" smtClean="0">
                        <a:latin typeface="Cambria Math" panose="02040503050406030204" pitchFamily="18" charset="0"/>
                      </a:rPr>
                      <m:t>𝑶</m:t>
                    </m:r>
                    <m:r>
                      <a:rPr lang="es-AR" b="1" i="1" dirty="0" smtClean="0">
                        <a:latin typeface="Cambria Math" panose="02040503050406030204" pitchFamily="18" charset="0"/>
                      </a:rPr>
                      <m:t>(</m:t>
                    </m:r>
                    <m:r>
                      <m:rPr>
                        <m:sty m:val="p"/>
                      </m:rPr>
                      <a:rPr lang="es-AR" b="1" i="1" dirty="0" smtClean="0">
                        <a:latin typeface="Cambria Math" panose="02040503050406030204" pitchFamily="18" charset="0"/>
                      </a:rPr>
                      <m:t>log</m:t>
                    </m:r>
                    <m:r>
                      <a:rPr lang="es-AR" b="1" i="1" dirty="0" smtClean="0">
                        <a:latin typeface="Cambria Math" panose="02040503050406030204" pitchFamily="18" charset="0"/>
                      </a:rPr>
                      <m:t>⁡</m:t>
                    </m:r>
                    <m:r>
                      <a:rPr lang="es-AR" b="1" i="1" dirty="0" smtClean="0">
                        <a:latin typeface="Cambria Math" panose="02040503050406030204" pitchFamily="18" charset="0"/>
                      </a:rPr>
                      <m:t>𝒏</m:t>
                    </m:r>
                    <m:r>
                      <a:rPr lang="es-AR" b="1" i="1" dirty="0" smtClean="0">
                        <a:latin typeface="Cambria Math" panose="02040503050406030204" pitchFamily="18" charset="0"/>
                      </a:rPr>
                      <m:t>) </m:t>
                    </m:r>
                  </m:oMath>
                </a14:m>
                <a:r>
                  <a:rPr lang="es-AR" b="1" dirty="0"/>
                  <a:t>y sino puede llegar a ser </a:t>
                </a:r>
                <a14:m>
                  <m:oMath xmlns:m="http://schemas.openxmlformats.org/officeDocument/2006/math">
                    <m:r>
                      <a:rPr lang="es-AR" b="1" i="1" dirty="0" smtClean="0">
                        <a:latin typeface="Cambria Math" panose="02040503050406030204" pitchFamily="18" charset="0"/>
                      </a:rPr>
                      <m:t>𝑶</m:t>
                    </m:r>
                    <m:r>
                      <a:rPr lang="es-AR" b="1" i="1" dirty="0" smtClean="0">
                        <a:latin typeface="Cambria Math" panose="02040503050406030204" pitchFamily="18" charset="0"/>
                      </a:rPr>
                      <m:t>(</m:t>
                    </m:r>
                    <m:r>
                      <a:rPr lang="es-AR" b="1" i="1" dirty="0" smtClean="0">
                        <a:latin typeface="Cambria Math" panose="02040503050406030204" pitchFamily="18" charset="0"/>
                      </a:rPr>
                      <m:t>𝒏</m:t>
                    </m:r>
                    <m:r>
                      <a:rPr lang="es-AR" b="1" i="1" dirty="0" smtClean="0">
                        <a:latin typeface="Cambria Math" panose="02040503050406030204" pitchFamily="18" charset="0"/>
                      </a:rPr>
                      <m:t>)</m:t>
                    </m:r>
                  </m:oMath>
                </a14:m>
                <a:endParaRPr lang="es-AR" dirty="0"/>
              </a:p>
              <a:p>
                <a:pPr marL="0" indent="0" algn="just">
                  <a:buFont typeface="Wingdings 2"/>
                  <a:buNone/>
                </a:pPr>
                <a:endParaRPr lang="es-AR" dirty="0"/>
              </a:p>
              <a:p>
                <a:pPr marL="0" indent="0" algn="just">
                  <a:buFont typeface="Wingdings 2"/>
                  <a:buNone/>
                </a:pPr>
                <a:endParaRPr lang="es-AR" dirty="0"/>
              </a:p>
            </p:txBody>
          </p:sp>
        </mc:Choice>
        <mc:Fallback xmlns="">
          <p:sp>
            <p:nvSpPr>
              <p:cNvPr id="5" name="Content Placeholder 2"/>
              <p:cNvSpPr txBox="1">
                <a:spLocks noRot="1" noChangeAspect="1" noMove="1" noResize="1" noEditPoints="1" noAdjustHandles="1" noChangeArrowheads="1" noChangeShapeType="1" noTextEdit="1"/>
              </p:cNvSpPr>
              <p:nvPr/>
            </p:nvSpPr>
            <p:spPr>
              <a:xfrm>
                <a:off x="276808" y="2087195"/>
                <a:ext cx="8335347" cy="661413"/>
              </a:xfrm>
              <a:prstGeom prst="rect">
                <a:avLst/>
              </a:prstGeom>
              <a:blipFill>
                <a:blip r:embed="rId2"/>
                <a:stretch>
                  <a:fillRect l="-292" t="-11927" r="-585"/>
                </a:stretch>
              </a:blipFill>
            </p:spPr>
            <p:txBody>
              <a:bodyPr/>
              <a:lstStyle/>
              <a:p>
                <a:r>
                  <a:rPr lang="en-US">
                    <a:noFill/>
                  </a:rPr>
                  <a:t> </a:t>
                </a:r>
              </a:p>
            </p:txBody>
          </p:sp>
        </mc:Fallback>
      </mc:AlternateContent>
      <p:sp>
        <p:nvSpPr>
          <p:cNvPr id="7" name="Content Placeholder 2"/>
          <p:cNvSpPr txBox="1">
            <a:spLocks/>
          </p:cNvSpPr>
          <p:nvPr/>
        </p:nvSpPr>
        <p:spPr>
          <a:xfrm>
            <a:off x="528735" y="6031499"/>
            <a:ext cx="8229600" cy="649706"/>
          </a:xfrm>
          <a:prstGeom prst="rect">
            <a:avLst/>
          </a:prstGeom>
        </p:spPr>
        <p:txBody>
          <a:bodyPr vert="horz">
            <a:normAutofit fontScale="850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lgn="just">
              <a:buFont typeface="Wingdings 2"/>
              <a:buNone/>
            </a:pPr>
            <a:r>
              <a:rPr lang="es-AR" b="1" i="1" dirty="0"/>
              <a:t>Conclusión</a:t>
            </a:r>
            <a:r>
              <a:rPr lang="es-AR" i="1" dirty="0"/>
              <a:t>: hay que tratar de que la altura del árbol sea la mínima posible. O, por lo menos, </a:t>
            </a:r>
            <a:r>
              <a:rPr lang="es-AR" i="1" dirty="0">
                <a:solidFill>
                  <a:srgbClr val="00B050"/>
                </a:solidFill>
              </a:rPr>
              <a:t>tenerla controlada</a:t>
            </a:r>
            <a:r>
              <a:rPr lang="es-AR" i="1" dirty="0"/>
              <a:t>.</a:t>
            </a:r>
            <a:endParaRPr lang="es-AR" b="1" i="1" dirty="0"/>
          </a:p>
          <a:p>
            <a:pPr marL="0" indent="0" algn="just">
              <a:buFont typeface="Wingdings 2"/>
              <a:buNone/>
            </a:pPr>
            <a:endParaRPr lang="en-US" b="1" dirty="0"/>
          </a:p>
          <a:p>
            <a:pPr marL="0" indent="0" algn="just">
              <a:buFont typeface="Wingdings 2"/>
              <a:buNone/>
            </a:pPr>
            <a:endParaRPr lang="en-US" b="1" dirty="0"/>
          </a:p>
          <a:p>
            <a:pPr marL="0" indent="0" algn="just">
              <a:buFont typeface="Wingdings 2"/>
              <a:buNone/>
            </a:pPr>
            <a:endParaRPr lang="es-AR" b="1" dirty="0"/>
          </a:p>
          <a:p>
            <a:pPr marL="0" indent="0" algn="just">
              <a:buFont typeface="Wingdings 2"/>
              <a:buNone/>
            </a:pPr>
            <a:endParaRPr lang="es-AR" dirty="0"/>
          </a:p>
        </p:txBody>
      </p:sp>
      <p:sp>
        <p:nvSpPr>
          <p:cNvPr id="9" name="Content Placeholder 2"/>
          <p:cNvSpPr txBox="1">
            <a:spLocks/>
          </p:cNvSpPr>
          <p:nvPr/>
        </p:nvSpPr>
        <p:spPr>
          <a:xfrm>
            <a:off x="329681" y="3132598"/>
            <a:ext cx="8229600" cy="893593"/>
          </a:xfrm>
          <a:prstGeom prst="rect">
            <a:avLst/>
          </a:prstGeom>
        </p:spPr>
        <p:txBody>
          <a:bodyPr vert="horz">
            <a:normAutofit/>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lgn="just">
              <a:buFont typeface="Wingdings 2"/>
              <a:buNone/>
            </a:pPr>
            <a:endParaRPr lang="en-US" b="1" dirty="0"/>
          </a:p>
          <a:p>
            <a:pPr marL="0" indent="0" algn="just">
              <a:buFont typeface="Wingdings 2"/>
              <a:buNone/>
            </a:pPr>
            <a:endParaRPr lang="en-US" b="1" dirty="0"/>
          </a:p>
          <a:p>
            <a:pPr marL="0" indent="0" algn="just">
              <a:buFont typeface="Wingdings 2"/>
              <a:buNone/>
            </a:pPr>
            <a:endParaRPr lang="es-AR" b="1" dirty="0"/>
          </a:p>
          <a:p>
            <a:pPr marL="0" indent="0" algn="just">
              <a:buFont typeface="Wingdings 2"/>
              <a:buNone/>
            </a:pPr>
            <a:endParaRPr lang="es-AR" dirty="0"/>
          </a:p>
        </p:txBody>
      </p:sp>
      <p:sp>
        <p:nvSpPr>
          <p:cNvPr id="10" name="Content Placeholder 2"/>
          <p:cNvSpPr txBox="1">
            <a:spLocks/>
          </p:cNvSpPr>
          <p:nvPr/>
        </p:nvSpPr>
        <p:spPr>
          <a:xfrm>
            <a:off x="720969" y="2713247"/>
            <a:ext cx="8229600" cy="3353613"/>
          </a:xfrm>
          <a:prstGeom prst="rect">
            <a:avLst/>
          </a:prstGeom>
        </p:spPr>
        <p:txBody>
          <a:bodyPr vert="horz">
            <a:normAutofit fontScale="62500" lnSpcReduction="20000"/>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None/>
            </a:pPr>
            <a:r>
              <a:rPr lang="es-ES" dirty="0"/>
              <a:t>Relación con el Logaritmo:</a:t>
            </a:r>
          </a:p>
          <a:p>
            <a:pPr lvl="1"/>
            <a:r>
              <a:rPr lang="es-ES" dirty="0"/>
              <a:t>En un árbol completo, cada nivel tiene el doble de nodos que el nivel anterior, comenzando con 1 nodo en el nivel 0 (la raíz).</a:t>
            </a:r>
          </a:p>
          <a:p>
            <a:pPr lvl="1"/>
            <a:r>
              <a:rPr lang="es-ES" dirty="0"/>
              <a:t>El número de nodos en un árbol binario completo de altura ℎ es:</a:t>
            </a:r>
          </a:p>
          <a:p>
            <a:pPr marL="667512" lvl="2" indent="0">
              <a:buNone/>
            </a:pPr>
            <a:r>
              <a:rPr lang="es-ES" sz="2200" dirty="0"/>
              <a:t> 2</a:t>
            </a:r>
            <a:r>
              <a:rPr lang="es-ES" sz="2200" baseline="30000" dirty="0"/>
              <a:t>0 </a:t>
            </a:r>
            <a:r>
              <a:rPr lang="es-ES" sz="2200" dirty="0"/>
              <a:t>+ 2</a:t>
            </a:r>
            <a:r>
              <a:rPr lang="es-ES" sz="2200" baseline="30000" dirty="0"/>
              <a:t>1 </a:t>
            </a:r>
            <a:r>
              <a:rPr lang="es-ES" sz="2200" dirty="0"/>
              <a:t>+ 2</a:t>
            </a:r>
            <a:r>
              <a:rPr lang="es-ES" sz="2200" baseline="30000" dirty="0"/>
              <a:t>2 </a:t>
            </a:r>
            <a:r>
              <a:rPr lang="es-ES" sz="2200" dirty="0"/>
              <a:t>+ ... + 2</a:t>
            </a:r>
            <a:r>
              <a:rPr lang="es-ES" sz="2200" baseline="30000" dirty="0"/>
              <a:t>ℎ  </a:t>
            </a:r>
            <a:r>
              <a:rPr lang="es-ES" sz="2200" dirty="0"/>
              <a:t>= 2</a:t>
            </a:r>
            <a:r>
              <a:rPr lang="es-ES" sz="2200" baseline="30000" dirty="0"/>
              <a:t>ℎ+1 </a:t>
            </a:r>
            <a:r>
              <a:rPr lang="es-ES" sz="2200" dirty="0"/>
              <a:t>−1.</a:t>
            </a:r>
          </a:p>
          <a:p>
            <a:pPr marL="393192" lvl="1" indent="0">
              <a:buNone/>
            </a:pPr>
            <a:r>
              <a:rPr lang="en-US" sz="2600" i="1" dirty="0"/>
              <a:t>				              n </a:t>
            </a:r>
            <a:r>
              <a:rPr lang="en-US" sz="2600" dirty="0"/>
              <a:t>= 2</a:t>
            </a:r>
            <a:r>
              <a:rPr lang="en-US" sz="2600" i="1" baseline="30000" dirty="0"/>
              <a:t>h</a:t>
            </a:r>
            <a:r>
              <a:rPr lang="en-US" sz="2600" baseline="30000" dirty="0"/>
              <a:t>+1</a:t>
            </a:r>
            <a:r>
              <a:rPr lang="en-US" sz="2600" dirty="0"/>
              <a:t>−1</a:t>
            </a:r>
          </a:p>
          <a:p>
            <a:pPr marL="0" indent="0">
              <a:buNone/>
            </a:pPr>
            <a:r>
              <a:rPr lang="en-US" dirty="0" err="1"/>
              <a:t>Resolviendo</a:t>
            </a:r>
            <a:r>
              <a:rPr lang="en-US" dirty="0"/>
              <a:t> para </a:t>
            </a:r>
            <a:r>
              <a:rPr lang="en-US" i="1" dirty="0"/>
              <a:t>h</a:t>
            </a:r>
            <a:r>
              <a:rPr lang="en-US" dirty="0"/>
              <a:t>:</a:t>
            </a:r>
          </a:p>
          <a:p>
            <a:pPr marL="0" indent="0">
              <a:buNone/>
            </a:pPr>
            <a:r>
              <a:rPr lang="en-US" dirty="0"/>
              <a:t>				          𝑛+1 = 2</a:t>
            </a:r>
            <a:r>
              <a:rPr lang="en-US" baseline="30000" dirty="0"/>
              <a:t>ℎ+1</a:t>
            </a:r>
          </a:p>
          <a:p>
            <a:pPr marL="0" indent="0">
              <a:buNone/>
            </a:pPr>
            <a:r>
              <a:rPr lang="en-US" dirty="0"/>
              <a:t>				log⁡</a:t>
            </a:r>
            <a:r>
              <a:rPr lang="en-US" baseline="-25000" dirty="0"/>
              <a:t>2</a:t>
            </a:r>
            <a:r>
              <a:rPr lang="en-US" dirty="0"/>
              <a:t>(𝑛+1) = ℎ+1</a:t>
            </a:r>
          </a:p>
          <a:p>
            <a:pPr marL="0" indent="0">
              <a:buNone/>
            </a:pPr>
            <a:r>
              <a:rPr lang="en-US" dirty="0"/>
              <a:t>				              ℎ = log⁡</a:t>
            </a:r>
            <a:r>
              <a:rPr lang="en-US" baseline="-25000" dirty="0"/>
              <a:t>2</a:t>
            </a:r>
            <a:r>
              <a:rPr lang="en-US" dirty="0"/>
              <a:t>(𝑛+1)−1</a:t>
            </a:r>
          </a:p>
          <a:p>
            <a:pPr marL="0" indent="0">
              <a:buNone/>
            </a:pPr>
            <a:endParaRPr lang="en-US" dirty="0"/>
          </a:p>
          <a:p>
            <a:pPr marL="0" indent="0">
              <a:buNone/>
            </a:pPr>
            <a:r>
              <a:rPr lang="en-US" dirty="0" err="1"/>
              <a:t>En</a:t>
            </a:r>
            <a:r>
              <a:rPr lang="en-US" dirty="0"/>
              <a:t> el </a:t>
            </a:r>
            <a:r>
              <a:rPr lang="en-US" dirty="0" err="1"/>
              <a:t>mejor</a:t>
            </a:r>
            <a:r>
              <a:rPr lang="en-US" dirty="0"/>
              <a:t> </a:t>
            </a:r>
            <a:r>
              <a:rPr lang="en-US" dirty="0" err="1"/>
              <a:t>caso</a:t>
            </a:r>
            <a:r>
              <a:rPr lang="en-US" dirty="0"/>
              <a:t>, la </a:t>
            </a:r>
            <a:r>
              <a:rPr lang="en-US" dirty="0" err="1"/>
              <a:t>altura</a:t>
            </a:r>
            <a:r>
              <a:rPr lang="en-US" dirty="0"/>
              <a:t> </a:t>
            </a:r>
            <a:r>
              <a:rPr lang="en-US" i="1" dirty="0"/>
              <a:t>h</a:t>
            </a:r>
            <a:r>
              <a:rPr lang="en-US" dirty="0"/>
              <a:t> de un BST </a:t>
            </a:r>
            <a:r>
              <a:rPr lang="en-US" dirty="0" err="1"/>
              <a:t>es</a:t>
            </a:r>
            <a:r>
              <a:rPr lang="en-US" dirty="0"/>
              <a:t> 𝑂(log⁡𝑛).</a:t>
            </a:r>
            <a:r>
              <a:rPr lang="en-US" i="1" dirty="0"/>
              <a:t> </a:t>
            </a:r>
            <a:r>
              <a:rPr lang="en-US" dirty="0" err="1"/>
              <a:t>Esto</a:t>
            </a:r>
            <a:r>
              <a:rPr lang="en-US" dirty="0"/>
              <a:t> </a:t>
            </a:r>
            <a:r>
              <a:rPr lang="en-US" dirty="0" err="1"/>
              <a:t>significa</a:t>
            </a:r>
            <a:r>
              <a:rPr lang="en-US" dirty="0"/>
              <a:t> que la </a:t>
            </a:r>
            <a:r>
              <a:rPr lang="en-US" dirty="0" err="1"/>
              <a:t>altura</a:t>
            </a:r>
            <a:r>
              <a:rPr lang="en-US" dirty="0"/>
              <a:t> </a:t>
            </a:r>
            <a:r>
              <a:rPr lang="en-US" dirty="0" err="1"/>
              <a:t>crece</a:t>
            </a:r>
            <a:r>
              <a:rPr lang="en-US" dirty="0"/>
              <a:t> </a:t>
            </a:r>
            <a:r>
              <a:rPr lang="en-US" dirty="0" err="1"/>
              <a:t>logarítmicamente</a:t>
            </a:r>
            <a:r>
              <a:rPr lang="en-US" dirty="0"/>
              <a:t> con </a:t>
            </a:r>
            <a:r>
              <a:rPr lang="en-US" dirty="0" err="1"/>
              <a:t>respecto</a:t>
            </a:r>
            <a:r>
              <a:rPr lang="en-US" dirty="0"/>
              <a:t> al </a:t>
            </a:r>
            <a:r>
              <a:rPr lang="en-US" dirty="0" err="1"/>
              <a:t>número</a:t>
            </a:r>
            <a:r>
              <a:rPr lang="en-US" dirty="0"/>
              <a:t> de </a:t>
            </a:r>
            <a:r>
              <a:rPr lang="en-US" dirty="0" err="1"/>
              <a:t>nodos</a:t>
            </a:r>
            <a:r>
              <a:rPr lang="en-US" dirty="0"/>
              <a:t>.</a:t>
            </a:r>
            <a:endParaRPr lang="es-ES" dirty="0"/>
          </a:p>
        </p:txBody>
      </p:sp>
    </p:spTree>
    <p:extLst>
      <p:ext uri="{BB962C8B-B14F-4D97-AF65-F5344CB8AC3E}">
        <p14:creationId xmlns:p14="http://schemas.microsoft.com/office/powerpoint/2010/main" val="128648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barn(inVertical)">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70</a:t>
            </a:fld>
            <a:endParaRPr lang="en-US"/>
          </a:p>
        </p:txBody>
      </p:sp>
      <p:pic>
        <p:nvPicPr>
          <p:cNvPr id="5" name="Picture 4"/>
          <p:cNvPicPr>
            <a:picLocks noChangeAspect="1"/>
          </p:cNvPicPr>
          <p:nvPr/>
        </p:nvPicPr>
        <p:blipFill>
          <a:blip r:embed="rId2"/>
          <a:stretch>
            <a:fillRect/>
          </a:stretch>
        </p:blipFill>
        <p:spPr>
          <a:xfrm>
            <a:off x="873438" y="2169523"/>
            <a:ext cx="7397123" cy="2518954"/>
          </a:xfrm>
          <a:prstGeom prst="rect">
            <a:avLst/>
          </a:prstGeom>
        </p:spPr>
      </p:pic>
    </p:spTree>
    <p:extLst>
      <p:ext uri="{BB962C8B-B14F-4D97-AF65-F5344CB8AC3E}">
        <p14:creationId xmlns:p14="http://schemas.microsoft.com/office/powerpoint/2010/main" val="27736580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92500" lnSpcReduction="20000"/>
          </a:bodyPr>
          <a:lstStyle/>
          <a:p>
            <a:pPr marL="0" indent="0">
              <a:buNone/>
            </a:pPr>
            <a:r>
              <a:rPr lang="es-AR" b="1" i="1" dirty="0"/>
              <a:t>Árboles   </a:t>
            </a:r>
            <a:r>
              <a:rPr lang="es-AR" b="1" i="1" dirty="0" err="1"/>
              <a:t>Multicaminos</a:t>
            </a:r>
            <a:r>
              <a:rPr lang="es-AR" b="1" i="1" dirty="0"/>
              <a:t>  Balanceados</a:t>
            </a:r>
            <a:endParaRPr lang="es-AR" b="1" dirty="0"/>
          </a:p>
          <a:p>
            <a:pPr marL="0" indent="0">
              <a:buNone/>
            </a:pPr>
            <a:r>
              <a:rPr lang="es-AR" dirty="0"/>
              <a:t> </a:t>
            </a:r>
          </a:p>
          <a:p>
            <a:endParaRPr lang="es-AR" dirty="0"/>
          </a:p>
          <a:p>
            <a:pPr marL="0" indent="0">
              <a:buNone/>
            </a:pPr>
            <a:r>
              <a:rPr lang="es-AR" dirty="0"/>
              <a:t> 	El equilibrio perfecto  resulta muy costoso de mantener y es poco práctico. </a:t>
            </a:r>
          </a:p>
          <a:p>
            <a:endParaRPr lang="es-AR" dirty="0"/>
          </a:p>
          <a:p>
            <a:pPr marL="0" indent="0" algn="just">
              <a:buNone/>
            </a:pPr>
            <a:r>
              <a:rPr lang="es-AR" dirty="0"/>
              <a:t>	En 1970,  </a:t>
            </a:r>
            <a:r>
              <a:rPr lang="es-AR" b="1" dirty="0"/>
              <a:t>R. Bayer y E. M. Mc </a:t>
            </a:r>
            <a:r>
              <a:rPr lang="es-AR" b="1" dirty="0" err="1"/>
              <a:t>Creight</a:t>
            </a:r>
            <a:r>
              <a:rPr lang="es-AR" dirty="0"/>
              <a:t> postularon un </a:t>
            </a:r>
            <a:r>
              <a:rPr lang="es-AR" b="1" dirty="0"/>
              <a:t>criterio razonable </a:t>
            </a:r>
            <a:r>
              <a:rPr lang="es-AR" dirty="0"/>
              <a:t>que permite implementar algoritmos relativamente sencillos para búsquedas, inserciones y eliminaciones.  Para mantener éstos árboles </a:t>
            </a:r>
            <a:r>
              <a:rPr lang="es-AR" dirty="0" err="1"/>
              <a:t>multicaminos</a:t>
            </a:r>
            <a:r>
              <a:rPr lang="es-AR" dirty="0"/>
              <a:t> balanceados se utiliza una estructura subyacente de la </a:t>
            </a:r>
            <a:r>
              <a:rPr lang="es-AR" b="1" dirty="0"/>
              <a:t>familia de los árboles B</a:t>
            </a:r>
            <a:r>
              <a:rPr lang="es-AR" dirty="0"/>
              <a:t>, que veremos a continuación</a:t>
            </a: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71</a:t>
            </a:fld>
            <a:endParaRPr lang="en-US"/>
          </a:p>
        </p:txBody>
      </p:sp>
    </p:spTree>
    <p:extLst>
      <p:ext uri="{BB962C8B-B14F-4D97-AF65-F5344CB8AC3E}">
        <p14:creationId xmlns:p14="http://schemas.microsoft.com/office/powerpoint/2010/main" val="2616238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Árbol B de Orden N</a:t>
            </a:r>
            <a:endParaRPr lang="es-AR" dirty="0"/>
          </a:p>
        </p:txBody>
      </p:sp>
      <p:sp>
        <p:nvSpPr>
          <p:cNvPr id="3" name="Content Placeholder 2"/>
          <p:cNvSpPr>
            <a:spLocks noGrp="1"/>
          </p:cNvSpPr>
          <p:nvPr>
            <p:ph idx="1"/>
          </p:nvPr>
        </p:nvSpPr>
        <p:spPr/>
        <p:txBody>
          <a:bodyPr>
            <a:normAutofit fontScale="92500" lnSpcReduction="20000"/>
          </a:bodyPr>
          <a:lstStyle/>
          <a:p>
            <a:pPr marL="0" indent="0">
              <a:buNone/>
            </a:pPr>
            <a:r>
              <a:rPr lang="es-AR" dirty="0"/>
              <a:t>Un árbol B de orden N es un árbol de búsqueda (ordenado) que cumple con los siguientes axiomas:</a:t>
            </a:r>
          </a:p>
          <a:p>
            <a:pPr lvl="0" algn="just"/>
            <a:r>
              <a:rPr lang="es-AR" dirty="0"/>
              <a:t>Cada nodo contiene a lo sumo 2 * N claves.</a:t>
            </a:r>
          </a:p>
          <a:p>
            <a:pPr lvl="0"/>
            <a:r>
              <a:rPr lang="es-AR" dirty="0"/>
              <a:t>Cada nodo, excepto la raíz, contiene por los menos N claves.</a:t>
            </a:r>
          </a:p>
          <a:p>
            <a:pPr lvl="0" algn="just"/>
            <a:r>
              <a:rPr lang="es-AR" dirty="0"/>
              <a:t>Cada nodo o es hoja o tiene M+1 descendientes donde M es el número de claves que posee realmente ese nodo</a:t>
            </a:r>
          </a:p>
          <a:p>
            <a:pPr lvl="0"/>
            <a:r>
              <a:rPr lang="es-AR" dirty="0"/>
              <a:t>Todas las hojas están al mismo nivel</a:t>
            </a:r>
          </a:p>
          <a:p>
            <a:pPr lvl="0"/>
            <a:r>
              <a:rPr lang="es-AR" dirty="0"/>
              <a:t>En cuanto al orden:  si un nodo tiene c1 c2 …cm elementos c1&lt;c2&lt;…&lt;cm, pero además para cada ci (1&lt;=i&lt;=m) los elementos del subárbol  izquierdo de ci son menores que c1 y los elementos del subárbol derecho de ci son mayores que </a:t>
            </a:r>
            <a:r>
              <a:rPr lang="es-AR" dirty="0" err="1"/>
              <a:t>ci</a:t>
            </a:r>
            <a:r>
              <a:rPr lang="es-AR" dirty="0"/>
              <a:t>.</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72</a:t>
            </a:fld>
            <a:endParaRPr lang="en-US"/>
          </a:p>
        </p:txBody>
      </p:sp>
    </p:spTree>
    <p:extLst>
      <p:ext uri="{BB962C8B-B14F-4D97-AF65-F5344CB8AC3E}">
        <p14:creationId xmlns:p14="http://schemas.microsoft.com/office/powerpoint/2010/main" val="31097531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4" name="Slide Number Placeholder 3"/>
          <p:cNvSpPr>
            <a:spLocks noGrp="1"/>
          </p:cNvSpPr>
          <p:nvPr>
            <p:ph type="sldNum" sz="quarter" idx="12"/>
          </p:nvPr>
        </p:nvSpPr>
        <p:spPr/>
        <p:txBody>
          <a:bodyPr/>
          <a:lstStyle/>
          <a:p>
            <a:fld id="{401CF334-2D5C-4859-84A6-CA7E6E43FAEB}" type="slidenum">
              <a:rPr lang="en-US" smtClean="0"/>
              <a:t>73</a:t>
            </a:fld>
            <a:endParaRPr lang="en-US"/>
          </a:p>
        </p:txBody>
      </p:sp>
      <p:pic>
        <p:nvPicPr>
          <p:cNvPr id="5" name="Picture 4"/>
          <p:cNvPicPr>
            <a:picLocks noChangeAspect="1"/>
          </p:cNvPicPr>
          <p:nvPr/>
        </p:nvPicPr>
        <p:blipFill>
          <a:blip r:embed="rId2"/>
          <a:stretch>
            <a:fillRect/>
          </a:stretch>
        </p:blipFill>
        <p:spPr>
          <a:xfrm>
            <a:off x="1225678" y="2197553"/>
            <a:ext cx="6692644" cy="2462893"/>
          </a:xfrm>
          <a:prstGeom prst="rect">
            <a:avLst/>
          </a:prstGeom>
        </p:spPr>
      </p:pic>
    </p:spTree>
    <p:extLst>
      <p:ext uri="{BB962C8B-B14F-4D97-AF65-F5344CB8AC3E}">
        <p14:creationId xmlns:p14="http://schemas.microsoft.com/office/powerpoint/2010/main" val="35024041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70000" lnSpcReduction="20000"/>
          </a:bodyPr>
          <a:lstStyle/>
          <a:p>
            <a:pPr marL="0" indent="0">
              <a:buNone/>
            </a:pPr>
            <a:r>
              <a:rPr lang="en-US" b="1" dirty="0" err="1"/>
              <a:t>Algoritmo</a:t>
            </a:r>
            <a:r>
              <a:rPr lang="en-US" b="1" dirty="0"/>
              <a:t> de </a:t>
            </a:r>
            <a:r>
              <a:rPr lang="en-US" b="1" dirty="0" err="1"/>
              <a:t>Búsqueda</a:t>
            </a:r>
            <a:endParaRPr lang="en-US" b="1" dirty="0"/>
          </a:p>
          <a:p>
            <a:pPr marL="0" indent="0">
              <a:buNone/>
            </a:pPr>
            <a:endParaRPr lang="en-US" b="1" dirty="0"/>
          </a:p>
          <a:p>
            <a:r>
              <a:rPr lang="es-AR" dirty="0"/>
              <a:t>Buscamos la clave X en un nodo. Para ello lo </a:t>
            </a:r>
            <a:r>
              <a:rPr lang="es-AR" b="1" dirty="0"/>
              <a:t>recorremos secuencialmente</a:t>
            </a:r>
            <a:r>
              <a:rPr lang="es-AR" dirty="0"/>
              <a:t> desde C1 hasta </a:t>
            </a:r>
            <a:r>
              <a:rPr lang="es-AR" dirty="0" err="1"/>
              <a:t>Ck</a:t>
            </a:r>
            <a:r>
              <a:rPr lang="es-AR" dirty="0"/>
              <a:t>, siendo k el número de claves que realmente posee dicho nodo, hasta que se den alguno de estos casos:</a:t>
            </a:r>
          </a:p>
          <a:p>
            <a:pPr lvl="1"/>
            <a:r>
              <a:rPr lang="es-AR" dirty="0"/>
              <a:t>Si X &lt; C1, como en el nodo las claves están ordenadas  no tiene sentido seguir buscando en ese nodo, luego sigo buscando en el subárbol apuntado por P0</a:t>
            </a:r>
          </a:p>
          <a:p>
            <a:pPr lvl="1"/>
            <a:r>
              <a:rPr lang="es-AR" dirty="0"/>
              <a:t>Si X=Ci para algún i&lt;=k entonces lo encontré</a:t>
            </a:r>
          </a:p>
          <a:p>
            <a:pPr lvl="1"/>
            <a:r>
              <a:rPr lang="es-AR" dirty="0"/>
              <a:t>Si Ci&lt;X&lt;Ci+1 para algún i prosigo en la búsqueda en el subárbol apuntado por  Pi</a:t>
            </a:r>
          </a:p>
          <a:p>
            <a:pPr lvl="1"/>
            <a:r>
              <a:rPr lang="es-AR" dirty="0"/>
              <a:t>Si </a:t>
            </a:r>
            <a:r>
              <a:rPr lang="es-AR" dirty="0" err="1"/>
              <a:t>Ck</a:t>
            </a:r>
            <a:r>
              <a:rPr lang="es-AR" dirty="0"/>
              <a:t> &lt; X siendo k la cantidad de claves que posee, entonces sigo la búsqueda en el subárbol apuntado por </a:t>
            </a:r>
            <a:r>
              <a:rPr lang="es-AR" dirty="0" err="1"/>
              <a:t>Ck</a:t>
            </a:r>
            <a:endParaRPr lang="es-AR" dirty="0"/>
          </a:p>
          <a:p>
            <a:endParaRPr lang="es-AR" dirty="0"/>
          </a:p>
          <a:p>
            <a:pPr marL="0" indent="0">
              <a:buNone/>
            </a:pPr>
            <a:r>
              <a:rPr lang="es-AR" dirty="0"/>
              <a:t>	</a:t>
            </a:r>
            <a:endParaRPr lang="es-AR" b="1" dirty="0"/>
          </a:p>
          <a:p>
            <a:pPr marL="0" indent="0">
              <a:buNone/>
            </a:pPr>
            <a:r>
              <a:rPr lang="es-AR" dirty="0"/>
              <a:t> Si en algún caso el puntero por donde hay que seguir la búsqueda fuera </a:t>
            </a:r>
            <a:r>
              <a:rPr lang="es-AR" dirty="0" err="1"/>
              <a:t>null</a:t>
            </a:r>
            <a:r>
              <a:rPr lang="es-AR" dirty="0"/>
              <a:t>,  entonces el elemento buscado no está.</a:t>
            </a:r>
            <a:endParaRPr lang="es-AR" b="1" dirty="0"/>
          </a:p>
          <a:p>
            <a:pPr marL="0" indent="0">
              <a:buNone/>
            </a:pPr>
            <a:endParaRPr lang="es-AR" b="1" dirty="0"/>
          </a:p>
        </p:txBody>
      </p:sp>
      <p:sp>
        <p:nvSpPr>
          <p:cNvPr id="4" name="Slide Number Placeholder 3"/>
          <p:cNvSpPr>
            <a:spLocks noGrp="1"/>
          </p:cNvSpPr>
          <p:nvPr>
            <p:ph type="sldNum" sz="quarter" idx="12"/>
          </p:nvPr>
        </p:nvSpPr>
        <p:spPr/>
        <p:txBody>
          <a:bodyPr/>
          <a:lstStyle/>
          <a:p>
            <a:fld id="{401CF334-2D5C-4859-84A6-CA7E6E43FAEB}" type="slidenum">
              <a:rPr lang="en-US" smtClean="0"/>
              <a:t>74</a:t>
            </a:fld>
            <a:endParaRPr lang="en-US"/>
          </a:p>
        </p:txBody>
      </p:sp>
    </p:spTree>
    <p:extLst>
      <p:ext uri="{BB962C8B-B14F-4D97-AF65-F5344CB8AC3E}">
        <p14:creationId xmlns:p14="http://schemas.microsoft.com/office/powerpoint/2010/main" val="183731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normAutofit fontScale="85000" lnSpcReduction="20000"/>
          </a:bodyPr>
          <a:lstStyle/>
          <a:p>
            <a:pPr marL="0" indent="0">
              <a:buNone/>
            </a:pPr>
            <a:r>
              <a:rPr lang="en-US" b="1" dirty="0" err="1"/>
              <a:t>Algoritmo</a:t>
            </a:r>
            <a:r>
              <a:rPr lang="en-US" b="1" dirty="0"/>
              <a:t> de </a:t>
            </a:r>
            <a:r>
              <a:rPr lang="en-US" b="1" dirty="0" err="1"/>
              <a:t>Inserción</a:t>
            </a:r>
            <a:endParaRPr lang="en-US" b="1" dirty="0"/>
          </a:p>
          <a:p>
            <a:pPr marL="0" indent="0">
              <a:buNone/>
            </a:pPr>
            <a:endParaRPr lang="en-US" b="1" dirty="0"/>
          </a:p>
          <a:p>
            <a:pPr marL="0" indent="0">
              <a:buNone/>
            </a:pPr>
            <a:r>
              <a:rPr lang="es-AR" dirty="0"/>
              <a:t>Si se quiere insertar una clave X en un árbol B de orden N, se procede de la siguiente manera:</a:t>
            </a:r>
          </a:p>
          <a:p>
            <a:pPr lvl="0"/>
            <a:r>
              <a:rPr lang="es-AR" dirty="0"/>
              <a:t>La inserción siempre se hace </a:t>
            </a:r>
            <a:r>
              <a:rPr lang="es-AR" b="1" dirty="0"/>
              <a:t>en las hojas</a:t>
            </a:r>
            <a:r>
              <a:rPr lang="es-AR" dirty="0"/>
              <a:t> (para poder detectar si el nodo a insertar ya está presente o no)</a:t>
            </a:r>
          </a:p>
          <a:p>
            <a:pPr lvl="0"/>
            <a:r>
              <a:rPr lang="es-AR" dirty="0"/>
              <a:t>Para insertar se coloca el elemento X en la hoja que corresponda (el nodo debe estar ordenado)</a:t>
            </a:r>
          </a:p>
          <a:p>
            <a:pPr lvl="0"/>
            <a:r>
              <a:rPr lang="es-AR" dirty="0"/>
              <a:t>Si el elemento nuevo hace que la cantidad nueva k sea mayor que el 2*n permitido, el nodo se abre en dos, subiendo la clave del medio al nodo antecesor de dicho nodo. Este algoritmo es recursivo hasta la raíz, o sea si al ubicar la clave del medio en el nodo antecesor ocasiona que el nodo viole la condición de árbol B de orden n (k&gt;2*n) el procedimiento de repite. </a:t>
            </a:r>
          </a:p>
          <a:p>
            <a:pPr marL="0" indent="0">
              <a:buNone/>
            </a:pPr>
            <a:endParaRPr lang="es-AR" b="1" dirty="0"/>
          </a:p>
        </p:txBody>
      </p:sp>
      <p:sp>
        <p:nvSpPr>
          <p:cNvPr id="4" name="Slide Number Placeholder 3"/>
          <p:cNvSpPr>
            <a:spLocks noGrp="1"/>
          </p:cNvSpPr>
          <p:nvPr>
            <p:ph type="sldNum" sz="quarter" idx="12"/>
          </p:nvPr>
        </p:nvSpPr>
        <p:spPr/>
        <p:txBody>
          <a:bodyPr/>
          <a:lstStyle/>
          <a:p>
            <a:fld id="{401CF334-2D5C-4859-84A6-CA7E6E43FAEB}" type="slidenum">
              <a:rPr lang="en-US" smtClean="0"/>
              <a:t>75</a:t>
            </a:fld>
            <a:endParaRPr lang="en-US"/>
          </a:p>
        </p:txBody>
      </p:sp>
    </p:spTree>
    <p:extLst>
      <p:ext uri="{BB962C8B-B14F-4D97-AF65-F5344CB8AC3E}">
        <p14:creationId xmlns:p14="http://schemas.microsoft.com/office/powerpoint/2010/main" val="143251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9</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76</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29896240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s-AR" dirty="0"/>
              <a:t>Insertemos claves en un árbol B de orden 1.  Sus nodos son de la forma:</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err="1"/>
              <a:t>Insertar</a:t>
            </a:r>
            <a:r>
              <a:rPr lang="en-US" dirty="0"/>
              <a:t> las claves 100, 80, 40, 20 y 60</a:t>
            </a:r>
          </a:p>
        </p:txBody>
      </p:sp>
      <p:sp>
        <p:nvSpPr>
          <p:cNvPr id="4" name="Slide Number Placeholder 3"/>
          <p:cNvSpPr>
            <a:spLocks noGrp="1"/>
          </p:cNvSpPr>
          <p:nvPr>
            <p:ph type="sldNum" sz="quarter" idx="12"/>
          </p:nvPr>
        </p:nvSpPr>
        <p:spPr/>
        <p:txBody>
          <a:bodyPr/>
          <a:lstStyle/>
          <a:p>
            <a:fld id="{401CF334-2D5C-4859-84A6-CA7E6E43FAEB}" type="slidenum">
              <a:rPr lang="en-US" smtClean="0"/>
              <a:t>77</a:t>
            </a:fld>
            <a:endParaRPr lang="en-US"/>
          </a:p>
        </p:txBody>
      </p:sp>
      <p:pic>
        <p:nvPicPr>
          <p:cNvPr id="5" name="Picture 4"/>
          <p:cNvPicPr>
            <a:picLocks noChangeAspect="1"/>
          </p:cNvPicPr>
          <p:nvPr/>
        </p:nvPicPr>
        <p:blipFill>
          <a:blip r:embed="rId2"/>
          <a:stretch>
            <a:fillRect/>
          </a:stretch>
        </p:blipFill>
        <p:spPr>
          <a:xfrm>
            <a:off x="2545216" y="2868930"/>
            <a:ext cx="3400425" cy="1485900"/>
          </a:xfrm>
          <a:prstGeom prst="rect">
            <a:avLst/>
          </a:prstGeom>
        </p:spPr>
      </p:pic>
    </p:spTree>
    <p:extLst>
      <p:ext uri="{BB962C8B-B14F-4D97-AF65-F5344CB8AC3E}">
        <p14:creationId xmlns:p14="http://schemas.microsoft.com/office/powerpoint/2010/main" val="3126579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100</a:t>
            </a:r>
          </a:p>
          <a:p>
            <a:endParaRPr lang="en-US" dirty="0"/>
          </a:p>
          <a:p>
            <a:endParaRPr lang="en-US" dirty="0"/>
          </a:p>
          <a:p>
            <a:endParaRPr lang="en-US" dirty="0"/>
          </a:p>
          <a:p>
            <a:pPr marL="0" indent="0">
              <a:buNone/>
            </a:pPr>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78</a:t>
            </a:fld>
            <a:endParaRPr lang="en-US"/>
          </a:p>
        </p:txBody>
      </p:sp>
    </p:spTree>
    <p:extLst>
      <p:ext uri="{BB962C8B-B14F-4D97-AF65-F5344CB8AC3E}">
        <p14:creationId xmlns:p14="http://schemas.microsoft.com/office/powerpoint/2010/main" val="3574890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100</a:t>
            </a:r>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79</a:t>
            </a:fld>
            <a:endParaRPr lang="en-US"/>
          </a:p>
        </p:txBody>
      </p:sp>
      <p:pic>
        <p:nvPicPr>
          <p:cNvPr id="5" name="Picture 4"/>
          <p:cNvPicPr>
            <a:picLocks noChangeAspect="1"/>
          </p:cNvPicPr>
          <p:nvPr/>
        </p:nvPicPr>
        <p:blipFill>
          <a:blip r:embed="rId2"/>
          <a:stretch>
            <a:fillRect/>
          </a:stretch>
        </p:blipFill>
        <p:spPr>
          <a:xfrm>
            <a:off x="3130186" y="2208847"/>
            <a:ext cx="2129085" cy="939302"/>
          </a:xfrm>
          <a:prstGeom prst="rect">
            <a:avLst/>
          </a:prstGeom>
        </p:spPr>
      </p:pic>
    </p:spTree>
    <p:extLst>
      <p:ext uri="{BB962C8B-B14F-4D97-AF65-F5344CB8AC3E}">
        <p14:creationId xmlns:p14="http://schemas.microsoft.com/office/powerpoint/2010/main" val="662082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Algunas</a:t>
            </a:r>
            <a:r>
              <a:rPr lang="en-US" dirty="0"/>
              <a:t> </a:t>
            </a:r>
            <a:r>
              <a:rPr lang="en-US" dirty="0" err="1"/>
              <a:t>propiedades</a:t>
            </a:r>
            <a:r>
              <a:rPr lang="en-US" dirty="0"/>
              <a:t>…</a:t>
            </a:r>
            <a:endParaRPr lang="es-AR" dirty="0"/>
          </a:p>
        </p:txBody>
      </p:sp>
      <p:sp>
        <p:nvSpPr>
          <p:cNvPr id="3" name="Content Placeholder 2"/>
          <p:cNvSpPr>
            <a:spLocks noGrp="1"/>
          </p:cNvSpPr>
          <p:nvPr>
            <p:ph idx="1"/>
          </p:nvPr>
        </p:nvSpPr>
        <p:spPr/>
        <p:txBody>
          <a:bodyPr/>
          <a:lstStyle/>
          <a:p>
            <a:pPr marL="0" indent="0">
              <a:buNone/>
            </a:pPr>
            <a:r>
              <a:rPr lang="en-US" dirty="0"/>
              <a:t>Pero </a:t>
            </a:r>
            <a:r>
              <a:rPr lang="en-US" dirty="0" err="1"/>
              <a:t>podríamos</a:t>
            </a:r>
            <a:r>
              <a:rPr lang="en-US" dirty="0"/>
              <a:t> no ser tan </a:t>
            </a:r>
            <a:r>
              <a:rPr lang="en-US" dirty="0" err="1"/>
              <a:t>exigentes</a:t>
            </a:r>
            <a:r>
              <a:rPr lang="en-US" dirty="0"/>
              <a:t> y </a:t>
            </a:r>
            <a:r>
              <a:rPr lang="en-US" dirty="0" err="1"/>
              <a:t>tener</a:t>
            </a:r>
            <a:r>
              <a:rPr lang="en-US" dirty="0"/>
              <a:t> una </a:t>
            </a:r>
            <a:r>
              <a:rPr lang="en-US" dirty="0" err="1"/>
              <a:t>muy</a:t>
            </a:r>
            <a:r>
              <a:rPr lang="en-US" dirty="0"/>
              <a:t> </a:t>
            </a:r>
            <a:r>
              <a:rPr lang="en-US" dirty="0" err="1"/>
              <a:t>buena</a:t>
            </a:r>
            <a:r>
              <a:rPr lang="en-US" dirty="0"/>
              <a:t> forma..</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8</a:t>
            </a:fld>
            <a:endParaRPr lang="en-US"/>
          </a:p>
        </p:txBody>
      </p:sp>
    </p:spTree>
    <p:extLst>
      <p:ext uri="{BB962C8B-B14F-4D97-AF65-F5344CB8AC3E}">
        <p14:creationId xmlns:p14="http://schemas.microsoft.com/office/powerpoint/2010/main" val="3814360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100</a:t>
            </a:r>
          </a:p>
          <a:p>
            <a:endParaRPr lang="en-US" dirty="0"/>
          </a:p>
          <a:p>
            <a:endParaRPr lang="en-US" dirty="0"/>
          </a:p>
          <a:p>
            <a:endParaRPr lang="en-US" dirty="0"/>
          </a:p>
          <a:p>
            <a:r>
              <a:rPr lang="en-US" dirty="0" err="1"/>
              <a:t>Insertar</a:t>
            </a:r>
            <a:r>
              <a:rPr lang="en-US" dirty="0"/>
              <a:t> 80</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80</a:t>
            </a:fld>
            <a:endParaRPr lang="en-US"/>
          </a:p>
        </p:txBody>
      </p:sp>
      <p:pic>
        <p:nvPicPr>
          <p:cNvPr id="5" name="Picture 4"/>
          <p:cNvPicPr>
            <a:picLocks noChangeAspect="1"/>
          </p:cNvPicPr>
          <p:nvPr/>
        </p:nvPicPr>
        <p:blipFill>
          <a:blip r:embed="rId2"/>
          <a:stretch>
            <a:fillRect/>
          </a:stretch>
        </p:blipFill>
        <p:spPr>
          <a:xfrm>
            <a:off x="3130186" y="2208847"/>
            <a:ext cx="2129085" cy="939302"/>
          </a:xfrm>
          <a:prstGeom prst="rect">
            <a:avLst/>
          </a:prstGeom>
        </p:spPr>
      </p:pic>
    </p:spTree>
    <p:extLst>
      <p:ext uri="{BB962C8B-B14F-4D97-AF65-F5344CB8AC3E}">
        <p14:creationId xmlns:p14="http://schemas.microsoft.com/office/powerpoint/2010/main" val="1999361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n-US" dirty="0" err="1"/>
              <a:t>Insertar</a:t>
            </a:r>
            <a:r>
              <a:rPr lang="en-US" dirty="0"/>
              <a:t> 100</a:t>
            </a:r>
          </a:p>
          <a:p>
            <a:endParaRPr lang="en-US" dirty="0"/>
          </a:p>
          <a:p>
            <a:endParaRPr lang="en-US" dirty="0"/>
          </a:p>
          <a:p>
            <a:endParaRPr lang="en-US" dirty="0"/>
          </a:p>
          <a:p>
            <a:r>
              <a:rPr lang="en-US" dirty="0" err="1"/>
              <a:t>Insertar</a:t>
            </a:r>
            <a:r>
              <a:rPr lang="en-US" dirty="0"/>
              <a:t> 80</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81</a:t>
            </a:fld>
            <a:endParaRPr lang="en-US"/>
          </a:p>
        </p:txBody>
      </p:sp>
      <p:pic>
        <p:nvPicPr>
          <p:cNvPr id="5" name="Picture 4"/>
          <p:cNvPicPr>
            <a:picLocks noChangeAspect="1"/>
          </p:cNvPicPr>
          <p:nvPr/>
        </p:nvPicPr>
        <p:blipFill>
          <a:blip r:embed="rId2"/>
          <a:stretch>
            <a:fillRect/>
          </a:stretch>
        </p:blipFill>
        <p:spPr>
          <a:xfrm>
            <a:off x="3130186" y="2208847"/>
            <a:ext cx="2129085" cy="939302"/>
          </a:xfrm>
          <a:prstGeom prst="rect">
            <a:avLst/>
          </a:prstGeom>
        </p:spPr>
      </p:pic>
      <p:pic>
        <p:nvPicPr>
          <p:cNvPr id="6" name="Picture 5"/>
          <p:cNvPicPr>
            <a:picLocks noChangeAspect="1"/>
          </p:cNvPicPr>
          <p:nvPr/>
        </p:nvPicPr>
        <p:blipFill>
          <a:blip r:embed="rId3"/>
          <a:stretch>
            <a:fillRect/>
          </a:stretch>
        </p:blipFill>
        <p:spPr>
          <a:xfrm>
            <a:off x="3345316" y="4471579"/>
            <a:ext cx="1892890" cy="936268"/>
          </a:xfrm>
          <a:prstGeom prst="rect">
            <a:avLst/>
          </a:prstGeom>
        </p:spPr>
      </p:pic>
    </p:spTree>
    <p:extLst>
      <p:ext uri="{BB962C8B-B14F-4D97-AF65-F5344CB8AC3E}">
        <p14:creationId xmlns:p14="http://schemas.microsoft.com/office/powerpoint/2010/main" val="2568200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r>
              <a:rPr lang="en-US" dirty="0" err="1"/>
              <a:t>Insertar</a:t>
            </a:r>
            <a:r>
              <a:rPr lang="en-US" dirty="0"/>
              <a:t> 40</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82</a:t>
            </a:fld>
            <a:endParaRPr lang="en-US"/>
          </a:p>
        </p:txBody>
      </p:sp>
      <p:pic>
        <p:nvPicPr>
          <p:cNvPr id="5" name="Picture 4"/>
          <p:cNvPicPr>
            <a:picLocks noChangeAspect="1"/>
          </p:cNvPicPr>
          <p:nvPr/>
        </p:nvPicPr>
        <p:blipFill>
          <a:blip r:embed="rId2"/>
          <a:stretch>
            <a:fillRect/>
          </a:stretch>
        </p:blipFill>
        <p:spPr>
          <a:xfrm>
            <a:off x="874487" y="2690949"/>
            <a:ext cx="7050313" cy="1894114"/>
          </a:xfrm>
          <a:prstGeom prst="rect">
            <a:avLst/>
          </a:prstGeom>
        </p:spPr>
      </p:pic>
      <p:pic>
        <p:nvPicPr>
          <p:cNvPr id="7" name="Picture 5"/>
          <p:cNvPicPr>
            <a:picLocks noChangeAspect="1"/>
          </p:cNvPicPr>
          <p:nvPr/>
        </p:nvPicPr>
        <p:blipFill>
          <a:blip r:embed="rId3"/>
          <a:stretch>
            <a:fillRect/>
          </a:stretch>
        </p:blipFill>
        <p:spPr>
          <a:xfrm>
            <a:off x="3625555" y="946913"/>
            <a:ext cx="1892890" cy="936268"/>
          </a:xfrm>
          <a:prstGeom prst="rect">
            <a:avLst/>
          </a:prstGeom>
        </p:spPr>
      </p:pic>
      <p:sp>
        <p:nvSpPr>
          <p:cNvPr id="8" name="Rectángulo 7"/>
          <p:cNvSpPr/>
          <p:nvPr/>
        </p:nvSpPr>
        <p:spPr>
          <a:xfrm>
            <a:off x="3148149" y="3370217"/>
            <a:ext cx="2051870" cy="117565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5226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dirty="0"/>
          </a:p>
        </p:txBody>
      </p:sp>
      <p:sp>
        <p:nvSpPr>
          <p:cNvPr id="3" name="Content Placeholder 2"/>
          <p:cNvSpPr>
            <a:spLocks noGrp="1"/>
          </p:cNvSpPr>
          <p:nvPr>
            <p:ph idx="1"/>
          </p:nvPr>
        </p:nvSpPr>
        <p:spPr/>
        <p:txBody>
          <a:bodyPr/>
          <a:lstStyle/>
          <a:p>
            <a:r>
              <a:rPr lang="en-US" dirty="0" err="1"/>
              <a:t>Insertar</a:t>
            </a:r>
            <a:r>
              <a:rPr lang="en-US" dirty="0"/>
              <a:t> 40</a:t>
            </a:r>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83</a:t>
            </a:fld>
            <a:endParaRPr lang="en-US"/>
          </a:p>
        </p:txBody>
      </p:sp>
      <p:pic>
        <p:nvPicPr>
          <p:cNvPr id="5" name="Picture 4"/>
          <p:cNvPicPr>
            <a:picLocks noChangeAspect="1"/>
          </p:cNvPicPr>
          <p:nvPr/>
        </p:nvPicPr>
        <p:blipFill>
          <a:blip r:embed="rId2"/>
          <a:stretch>
            <a:fillRect/>
          </a:stretch>
        </p:blipFill>
        <p:spPr>
          <a:xfrm>
            <a:off x="874487" y="2690949"/>
            <a:ext cx="7050313" cy="1894114"/>
          </a:xfrm>
          <a:prstGeom prst="rect">
            <a:avLst/>
          </a:prstGeom>
        </p:spPr>
      </p:pic>
      <p:pic>
        <p:nvPicPr>
          <p:cNvPr id="7" name="Picture 5"/>
          <p:cNvPicPr>
            <a:picLocks noChangeAspect="1"/>
          </p:cNvPicPr>
          <p:nvPr/>
        </p:nvPicPr>
        <p:blipFill>
          <a:blip r:embed="rId3"/>
          <a:stretch>
            <a:fillRect/>
          </a:stretch>
        </p:blipFill>
        <p:spPr>
          <a:xfrm>
            <a:off x="3625555" y="999212"/>
            <a:ext cx="1892890" cy="936268"/>
          </a:xfrm>
          <a:prstGeom prst="rect">
            <a:avLst/>
          </a:prstGeom>
        </p:spPr>
      </p:pic>
    </p:spTree>
    <p:extLst>
      <p:ext uri="{BB962C8B-B14F-4D97-AF65-F5344CB8AC3E}">
        <p14:creationId xmlns:p14="http://schemas.microsoft.com/office/powerpoint/2010/main" val="17588468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endParaRPr lang="en-US" dirty="0"/>
          </a:p>
          <a:p>
            <a:endParaRPr lang="en-US" dirty="0"/>
          </a:p>
          <a:p>
            <a:endParaRPr lang="en-US" dirty="0"/>
          </a:p>
          <a:p>
            <a:r>
              <a:rPr lang="en-US" dirty="0" err="1"/>
              <a:t>Insertar</a:t>
            </a:r>
            <a:r>
              <a:rPr lang="en-US" dirty="0"/>
              <a:t> 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84</a:t>
            </a:fld>
            <a:endParaRPr lang="en-US"/>
          </a:p>
        </p:txBody>
      </p:sp>
      <p:pic>
        <p:nvPicPr>
          <p:cNvPr id="7" name="Imagen 6"/>
          <p:cNvPicPr>
            <a:picLocks noChangeAspect="1"/>
          </p:cNvPicPr>
          <p:nvPr/>
        </p:nvPicPr>
        <p:blipFill>
          <a:blip r:embed="rId2"/>
          <a:stretch>
            <a:fillRect/>
          </a:stretch>
        </p:blipFill>
        <p:spPr>
          <a:xfrm>
            <a:off x="3542718" y="2251982"/>
            <a:ext cx="1981200" cy="1047750"/>
          </a:xfrm>
          <a:prstGeom prst="rect">
            <a:avLst/>
          </a:prstGeom>
        </p:spPr>
      </p:pic>
    </p:spTree>
    <p:extLst>
      <p:ext uri="{BB962C8B-B14F-4D97-AF65-F5344CB8AC3E}">
        <p14:creationId xmlns:p14="http://schemas.microsoft.com/office/powerpoint/2010/main" val="226318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endParaRPr lang="en-US" dirty="0"/>
          </a:p>
          <a:p>
            <a:endParaRPr lang="en-US" dirty="0"/>
          </a:p>
          <a:p>
            <a:endParaRPr lang="en-US" dirty="0"/>
          </a:p>
          <a:p>
            <a:r>
              <a:rPr lang="en-US" dirty="0" err="1"/>
              <a:t>Insertar</a:t>
            </a:r>
            <a:r>
              <a:rPr lang="en-US" dirty="0"/>
              <a:t> 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85</a:t>
            </a:fld>
            <a:endParaRPr lang="en-US"/>
          </a:p>
        </p:txBody>
      </p:sp>
      <p:pic>
        <p:nvPicPr>
          <p:cNvPr id="6" name="Picture 5"/>
          <p:cNvPicPr>
            <a:picLocks noChangeAspect="1"/>
          </p:cNvPicPr>
          <p:nvPr/>
        </p:nvPicPr>
        <p:blipFill>
          <a:blip r:embed="rId2"/>
          <a:stretch>
            <a:fillRect/>
          </a:stretch>
        </p:blipFill>
        <p:spPr>
          <a:xfrm>
            <a:off x="3262974" y="4281443"/>
            <a:ext cx="2540688" cy="1298574"/>
          </a:xfrm>
          <a:prstGeom prst="rect">
            <a:avLst/>
          </a:prstGeom>
        </p:spPr>
      </p:pic>
      <p:pic>
        <p:nvPicPr>
          <p:cNvPr id="7" name="Imagen 6"/>
          <p:cNvPicPr>
            <a:picLocks noChangeAspect="1"/>
          </p:cNvPicPr>
          <p:nvPr/>
        </p:nvPicPr>
        <p:blipFill>
          <a:blip r:embed="rId3"/>
          <a:stretch>
            <a:fillRect/>
          </a:stretch>
        </p:blipFill>
        <p:spPr>
          <a:xfrm>
            <a:off x="3542718" y="2251982"/>
            <a:ext cx="1981200" cy="1047750"/>
          </a:xfrm>
          <a:prstGeom prst="rect">
            <a:avLst/>
          </a:prstGeom>
        </p:spPr>
      </p:pic>
    </p:spTree>
    <p:extLst>
      <p:ext uri="{BB962C8B-B14F-4D97-AF65-F5344CB8AC3E}">
        <p14:creationId xmlns:p14="http://schemas.microsoft.com/office/powerpoint/2010/main" val="364996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60 ¿</a:t>
            </a:r>
            <a:r>
              <a:rPr lang="en-US" dirty="0" err="1"/>
              <a:t>Donde</a:t>
            </a:r>
            <a:r>
              <a:rPr lang="en-US" dirty="0"/>
              <a:t> </a:t>
            </a:r>
            <a:r>
              <a:rPr lang="en-US" dirty="0" err="1"/>
              <a:t>va</a:t>
            </a:r>
            <a:r>
              <a:rPr lang="en-US" dirty="0"/>
              <a:t>?</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86</a:t>
            </a:fld>
            <a:endParaRPr lang="en-US"/>
          </a:p>
        </p:txBody>
      </p:sp>
      <p:pic>
        <p:nvPicPr>
          <p:cNvPr id="6" name="Picture 5"/>
          <p:cNvPicPr>
            <a:picLocks noChangeAspect="1"/>
          </p:cNvPicPr>
          <p:nvPr/>
        </p:nvPicPr>
        <p:blipFill>
          <a:blip r:embed="rId2"/>
          <a:stretch>
            <a:fillRect/>
          </a:stretch>
        </p:blipFill>
        <p:spPr>
          <a:xfrm>
            <a:off x="3301656" y="991508"/>
            <a:ext cx="2540688" cy="1298574"/>
          </a:xfrm>
          <a:prstGeom prst="rect">
            <a:avLst/>
          </a:prstGeom>
        </p:spPr>
      </p:pic>
    </p:spTree>
    <p:extLst>
      <p:ext uri="{BB962C8B-B14F-4D97-AF65-F5344CB8AC3E}">
        <p14:creationId xmlns:p14="http://schemas.microsoft.com/office/powerpoint/2010/main" val="2501348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60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87</a:t>
            </a:fld>
            <a:endParaRPr lang="en-US"/>
          </a:p>
        </p:txBody>
      </p:sp>
      <p:pic>
        <p:nvPicPr>
          <p:cNvPr id="5" name="Picture 4"/>
          <p:cNvPicPr>
            <a:picLocks noChangeAspect="1"/>
          </p:cNvPicPr>
          <p:nvPr/>
        </p:nvPicPr>
        <p:blipFill>
          <a:blip r:embed="rId2"/>
          <a:stretch>
            <a:fillRect/>
          </a:stretch>
        </p:blipFill>
        <p:spPr>
          <a:xfrm>
            <a:off x="898616" y="2979066"/>
            <a:ext cx="7638706" cy="1770561"/>
          </a:xfrm>
          <a:prstGeom prst="rect">
            <a:avLst/>
          </a:prstGeom>
        </p:spPr>
      </p:pic>
      <p:pic>
        <p:nvPicPr>
          <p:cNvPr id="6" name="Picture 5"/>
          <p:cNvPicPr>
            <a:picLocks noChangeAspect="1"/>
          </p:cNvPicPr>
          <p:nvPr/>
        </p:nvPicPr>
        <p:blipFill>
          <a:blip r:embed="rId3"/>
          <a:stretch>
            <a:fillRect/>
          </a:stretch>
        </p:blipFill>
        <p:spPr>
          <a:xfrm>
            <a:off x="3301656" y="991508"/>
            <a:ext cx="2540688" cy="1298574"/>
          </a:xfrm>
          <a:prstGeom prst="rect">
            <a:avLst/>
          </a:prstGeom>
        </p:spPr>
      </p:pic>
      <p:sp>
        <p:nvSpPr>
          <p:cNvPr id="7" name="Rectángulo 6"/>
          <p:cNvSpPr/>
          <p:nvPr/>
        </p:nvSpPr>
        <p:spPr>
          <a:xfrm>
            <a:off x="2625635" y="3592287"/>
            <a:ext cx="3683725" cy="151529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s-MX"/>
          </a:p>
        </p:txBody>
      </p:sp>
    </p:spTree>
    <p:extLst>
      <p:ext uri="{BB962C8B-B14F-4D97-AF65-F5344CB8AC3E}">
        <p14:creationId xmlns:p14="http://schemas.microsoft.com/office/powerpoint/2010/main" val="4254359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endParaRPr lang="en-US" dirty="0"/>
          </a:p>
          <a:p>
            <a:r>
              <a:rPr lang="en-US" dirty="0" err="1"/>
              <a:t>Insertar</a:t>
            </a:r>
            <a:r>
              <a:rPr lang="en-US" dirty="0"/>
              <a:t> 60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88</a:t>
            </a:fld>
            <a:endParaRPr lang="en-US"/>
          </a:p>
        </p:txBody>
      </p:sp>
      <p:pic>
        <p:nvPicPr>
          <p:cNvPr id="5" name="Picture 4"/>
          <p:cNvPicPr>
            <a:picLocks noChangeAspect="1"/>
          </p:cNvPicPr>
          <p:nvPr/>
        </p:nvPicPr>
        <p:blipFill>
          <a:blip r:embed="rId2"/>
          <a:stretch>
            <a:fillRect/>
          </a:stretch>
        </p:blipFill>
        <p:spPr>
          <a:xfrm>
            <a:off x="898616" y="2979066"/>
            <a:ext cx="7638706" cy="1770561"/>
          </a:xfrm>
          <a:prstGeom prst="rect">
            <a:avLst/>
          </a:prstGeom>
        </p:spPr>
      </p:pic>
      <p:pic>
        <p:nvPicPr>
          <p:cNvPr id="6" name="Picture 5"/>
          <p:cNvPicPr>
            <a:picLocks noChangeAspect="1"/>
          </p:cNvPicPr>
          <p:nvPr/>
        </p:nvPicPr>
        <p:blipFill>
          <a:blip r:embed="rId3"/>
          <a:stretch>
            <a:fillRect/>
          </a:stretch>
        </p:blipFill>
        <p:spPr>
          <a:xfrm>
            <a:off x="3301656" y="991508"/>
            <a:ext cx="2540688" cy="1298574"/>
          </a:xfrm>
          <a:prstGeom prst="rect">
            <a:avLst/>
          </a:prstGeom>
        </p:spPr>
      </p:pic>
    </p:spTree>
    <p:extLst>
      <p:ext uri="{BB962C8B-B14F-4D97-AF65-F5344CB8AC3E}">
        <p14:creationId xmlns:p14="http://schemas.microsoft.com/office/powerpoint/2010/main" val="4056071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5"/>
          <p:cNvSpPr txBox="1">
            <a:spLocks noGrp="1"/>
          </p:cNvSpPr>
          <p:nvPr>
            <p:ph type="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419" dirty="0"/>
              <a:t>TP 5D – </a:t>
            </a:r>
            <a:r>
              <a:rPr lang="es-419" dirty="0" err="1"/>
              <a:t>Ejer</a:t>
            </a:r>
            <a:r>
              <a:rPr lang="es-419" dirty="0"/>
              <a:t> 10</a:t>
            </a:r>
            <a:endParaRPr dirty="0"/>
          </a:p>
        </p:txBody>
      </p:sp>
      <p:sp>
        <p:nvSpPr>
          <p:cNvPr id="98" name="Google Shape;98;p15"/>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endParaRPr dirty="0">
              <a:latin typeface="Consolas"/>
              <a:ea typeface="Consolas"/>
              <a:cs typeface="Consolas"/>
              <a:sym typeface="Consolas"/>
            </a:endParaRPr>
          </a:p>
        </p:txBody>
      </p:sp>
      <p:sp>
        <p:nvSpPr>
          <p:cNvPr id="99" name="Google Shape;99;p15"/>
          <p:cNvSpPr txBox="1">
            <a:spLocks noGrp="1"/>
          </p:cNvSpPr>
          <p:nvPr>
            <p:ph type="body" idx="2"/>
          </p:nvPr>
        </p:nvSpPr>
        <p:spPr>
          <a:prstGeom prst="rect">
            <a:avLst/>
          </a:prstGeom>
        </p:spPr>
        <p:txBody>
          <a:bodyPr spcFirstLastPara="1" wrap="square" lIns="91425" tIns="91425" rIns="91425" bIns="91425" anchor="ctr" anchorCtr="0">
            <a:noAutofit/>
          </a:bodyPr>
          <a:lstStyle/>
          <a:p>
            <a:pPr marL="0" indent="0">
              <a:buNone/>
            </a:pPr>
            <a:endParaRPr lang="en-US" sz="2000" dirty="0">
              <a:solidFill>
                <a:schemeClr val="tx1"/>
              </a:solidFill>
            </a:endParaRPr>
          </a:p>
          <a:p>
            <a:pPr marL="0" indent="0">
              <a:buNone/>
            </a:pPr>
            <a:endParaRPr lang="en-US" sz="2000" dirty="0">
              <a:solidFill>
                <a:schemeClr val="tx1"/>
              </a:solidFill>
            </a:endParaRPr>
          </a:p>
        </p:txBody>
      </p:sp>
      <p:sp>
        <p:nvSpPr>
          <p:cNvPr id="2" name="Slide Number Placeholder 1"/>
          <p:cNvSpPr>
            <a:spLocks noGrp="1"/>
          </p:cNvSpPr>
          <p:nvPr>
            <p:ph type="sldNum" idx="4294967295"/>
          </p:nvPr>
        </p:nvSpPr>
        <p:spPr>
          <a:xfrm>
            <a:off x="8460431" y="6201587"/>
            <a:ext cx="548700" cy="524700"/>
          </a:xfrm>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s-419" sz="1000" b="0" i="0" u="none" strike="noStrike" kern="0" cap="none" spc="0" normalizeH="0" baseline="0" noProof="0" smtClean="0">
                <a:ln>
                  <a:noFill/>
                </a:ln>
                <a:solidFill>
                  <a:srgbClr val="FFFFFF"/>
                </a:solidFill>
                <a:effectLst/>
                <a:uLnTx/>
                <a:uFillTx/>
                <a:latin typeface="Roboto"/>
                <a:ea typeface="Roboto"/>
                <a:sym typeface="Roboto"/>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89</a:t>
            </a:fld>
            <a:endParaRPr kumimoji="0" lang="es-419" sz="1000" b="0" i="0" u="none" strike="noStrike" kern="0" cap="none" spc="0" normalizeH="0" baseline="0" noProof="0">
              <a:ln>
                <a:noFill/>
              </a:ln>
              <a:solidFill>
                <a:srgbClr val="FFFFFF"/>
              </a:solidFill>
              <a:effectLst/>
              <a:uLnTx/>
              <a:uFillTx/>
              <a:latin typeface="Roboto"/>
              <a:ea typeface="Roboto"/>
              <a:sym typeface="Roboto"/>
            </a:endParaRPr>
          </a:p>
        </p:txBody>
      </p:sp>
      <p:pic>
        <p:nvPicPr>
          <p:cNvPr id="6" name="Picture 9" descr="File:Notepad icon.sv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59914" y="5393028"/>
            <a:ext cx="1145886" cy="1145886"/>
          </a:xfrm>
          <a:prstGeom prst="rect">
            <a:avLst/>
          </a:prstGeom>
        </p:spPr>
      </p:pic>
    </p:spTree>
    <p:extLst>
      <p:ext uri="{BB962C8B-B14F-4D97-AF65-F5344CB8AC3E}">
        <p14:creationId xmlns:p14="http://schemas.microsoft.com/office/powerpoint/2010/main" val="33684503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957528"/>
            <a:ext cx="8229600" cy="3622178"/>
          </a:xfrm>
        </p:spPr>
        <p:txBody>
          <a:bodyPr>
            <a:normAutofit/>
          </a:bodyPr>
          <a:lstStyle/>
          <a:p>
            <a:pPr marL="0" indent="0">
              <a:buNone/>
            </a:pPr>
            <a:r>
              <a:rPr lang="en-US" b="1" dirty="0" err="1"/>
              <a:t>Definición</a:t>
            </a:r>
            <a:r>
              <a:rPr lang="en-US" b="1" dirty="0"/>
              <a:t> AVL: “BST </a:t>
            </a:r>
            <a:r>
              <a:rPr lang="en-US" b="1" dirty="0" err="1"/>
              <a:t>balanceado</a:t>
            </a:r>
            <a:r>
              <a:rPr lang="en-US" b="1" dirty="0"/>
              <a:t> </a:t>
            </a:r>
            <a:r>
              <a:rPr lang="en-US" b="1" dirty="0" err="1"/>
              <a:t>por</a:t>
            </a:r>
            <a:r>
              <a:rPr lang="en-US" b="1" dirty="0"/>
              <a:t> </a:t>
            </a:r>
            <a:r>
              <a:rPr lang="en-US" b="1" dirty="0" err="1"/>
              <a:t>altura</a:t>
            </a:r>
            <a:r>
              <a:rPr lang="en-US" b="1" dirty="0"/>
              <a:t>” </a:t>
            </a:r>
          </a:p>
          <a:p>
            <a:pPr marL="0" indent="0" algn="just">
              <a:buNone/>
            </a:pPr>
            <a:r>
              <a:rPr lang="en-US" dirty="0"/>
              <a:t>	</a:t>
            </a:r>
            <a:r>
              <a:rPr lang="es-AR" dirty="0"/>
              <a:t>G.M. </a:t>
            </a:r>
            <a:r>
              <a:rPr lang="es-AR" b="1" dirty="0"/>
              <a:t>A</a:t>
            </a:r>
            <a:r>
              <a:rPr lang="es-AR" dirty="0"/>
              <a:t>delson-</a:t>
            </a:r>
            <a:r>
              <a:rPr lang="es-AR" b="1" dirty="0"/>
              <a:t>V</a:t>
            </a:r>
            <a:r>
              <a:rPr lang="es-AR" dirty="0"/>
              <a:t>elskii y E.M. </a:t>
            </a:r>
            <a:r>
              <a:rPr lang="es-AR" b="1" dirty="0" err="1"/>
              <a:t>L</a:t>
            </a:r>
            <a:r>
              <a:rPr lang="es-AR" dirty="0" err="1"/>
              <a:t>andis</a:t>
            </a:r>
            <a:r>
              <a:rPr lang="es-AR" dirty="0"/>
              <a:t>  propusieron en 1962 la primera versión de BST que se balancea dinámicamente. </a:t>
            </a:r>
          </a:p>
          <a:p>
            <a:pPr marL="0" indent="0">
              <a:buNone/>
            </a:pPr>
            <a:endParaRPr lang="es-AR" dirty="0"/>
          </a:p>
          <a:p>
            <a:pPr marL="0" indent="0" algn="just">
              <a:buNone/>
            </a:pPr>
            <a:r>
              <a:rPr lang="es-AR" dirty="0"/>
              <a:t>	Un AVL es un BST donde en cada nodo la </a:t>
            </a:r>
            <a:r>
              <a:rPr lang="es-AR" dirty="0">
                <a:solidFill>
                  <a:schemeClr val="accent1">
                    <a:lumMod val="75000"/>
                  </a:schemeClr>
                </a:solidFill>
              </a:rPr>
              <a:t>diferencia</a:t>
            </a:r>
            <a:r>
              <a:rPr lang="es-AR" dirty="0"/>
              <a:t> de alturas entre sus 2 subárboles es a lo sumo 1. </a:t>
            </a:r>
          </a:p>
        </p:txBody>
      </p:sp>
      <p:sp>
        <p:nvSpPr>
          <p:cNvPr id="4" name="Slide Number Placeholder 3"/>
          <p:cNvSpPr>
            <a:spLocks noGrp="1"/>
          </p:cNvSpPr>
          <p:nvPr>
            <p:ph type="sldNum" sz="quarter" idx="12"/>
          </p:nvPr>
        </p:nvSpPr>
        <p:spPr/>
        <p:txBody>
          <a:bodyPr/>
          <a:lstStyle/>
          <a:p>
            <a:fld id="{401CF334-2D5C-4859-84A6-CA7E6E43FAEB}" type="slidenum">
              <a:rPr lang="en-US" smtClean="0"/>
              <a:t>9</a:t>
            </a:fld>
            <a:endParaRPr lang="en-US"/>
          </a:p>
        </p:txBody>
      </p:sp>
      <p:sp>
        <p:nvSpPr>
          <p:cNvPr id="5" name="Content Placeholder 2"/>
          <p:cNvSpPr txBox="1">
            <a:spLocks/>
          </p:cNvSpPr>
          <p:nvPr/>
        </p:nvSpPr>
        <p:spPr>
          <a:xfrm>
            <a:off x="2920481" y="5909452"/>
            <a:ext cx="3172408" cy="670835"/>
          </a:xfrm>
          <a:prstGeom prst="rect">
            <a:avLst/>
          </a:prstGeom>
        </p:spPr>
        <p:txBody>
          <a:bodyPr vert="horz">
            <a:normAutofit/>
          </a:bodyPr>
          <a:lstStyle>
            <a:lvl1pPr marL="274320" indent="-274320" algn="l" rtl="0" eaLnBrk="1" latinLnBrk="0" hangingPunct="1">
              <a:spcBef>
                <a:spcPct val="20000"/>
              </a:spcBef>
              <a:buClr>
                <a:schemeClr val="accent3">
                  <a:lumMod val="50000"/>
                </a:schemeClr>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lumMod val="50000"/>
                </a:schemeClr>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lumMod val="50000"/>
                </a:schemeClr>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lumMod val="50000"/>
                </a:schemeClr>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lumMod val="75000"/>
                </a:schemeClr>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lumMod val="50000"/>
                </a:schemeClr>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lumMod val="75000"/>
                </a:schemeClr>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286000" indent="0" algn="l" rtl="0" eaLnBrk="1" latinLnBrk="0" hangingPunct="1">
              <a:spcBef>
                <a:spcPct val="20000"/>
              </a:spcBef>
              <a:buClr>
                <a:schemeClr val="tx2"/>
              </a:buClr>
              <a:buFontTx/>
              <a:buNone/>
              <a:defRPr kumimoji="0" sz="1400" kern="1200" baseline="0">
                <a:solidFill>
                  <a:schemeClr val="tx1"/>
                </a:solidFill>
                <a:latin typeface="+mn-lt"/>
                <a:ea typeface="+mn-ea"/>
                <a:cs typeface="+mn-cs"/>
              </a:defRPr>
            </a:lvl9pPr>
          </a:lstStyle>
          <a:p>
            <a:pPr marL="0" indent="0">
              <a:buFont typeface="Wingdings 2"/>
              <a:buNone/>
            </a:pPr>
            <a:r>
              <a:rPr lang="es-AR" i="1" dirty="0"/>
              <a:t>Factor de balance</a:t>
            </a:r>
          </a:p>
        </p:txBody>
      </p:sp>
      <p:cxnSp>
        <p:nvCxnSpPr>
          <p:cNvPr id="7" name="Conector recto de flecha 6"/>
          <p:cNvCxnSpPr/>
          <p:nvPr/>
        </p:nvCxnSpPr>
        <p:spPr>
          <a:xfrm>
            <a:off x="1828800" y="5029200"/>
            <a:ext cx="1287624" cy="81176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002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arn(inVertical)">
                                      <p:cBhvr>
                                        <p:cTn id="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	</a:t>
            </a:r>
            <a:r>
              <a:rPr lang="es-AR" dirty="0"/>
              <a:t>Insertaremos las siguientes claves en un árbol B de orden  1:  10, 20, 30, 50, 70, 100, 150, 130, 120, 220, 180, 200, 240, 140, 160</a:t>
            </a:r>
          </a:p>
          <a:p>
            <a:pPr marL="0" indent="0">
              <a:buNone/>
            </a:pP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90</a:t>
            </a:fld>
            <a:endParaRPr lang="en-US"/>
          </a:p>
        </p:txBody>
      </p:sp>
    </p:spTree>
    <p:extLst>
      <p:ext uri="{BB962C8B-B14F-4D97-AF65-F5344CB8AC3E}">
        <p14:creationId xmlns:p14="http://schemas.microsoft.com/office/powerpoint/2010/main" val="2777794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pPr marL="0" indent="0">
              <a:buNone/>
            </a:pPr>
            <a:r>
              <a:rPr lang="en-US" dirty="0"/>
              <a:t>	</a:t>
            </a:r>
            <a:r>
              <a:rPr lang="es-AR" dirty="0"/>
              <a:t>Insertaremos las siguientes claves en un árbol B de orden  1:  10, 20, 30, 50, 70, 100, 150, 130, 120, 220, 180, 200, 240, 140, 160</a:t>
            </a:r>
          </a:p>
          <a:p>
            <a:pPr marL="0" indent="0">
              <a:buNone/>
            </a:pPr>
            <a:endParaRPr lang="en-US" dirty="0"/>
          </a:p>
          <a:p>
            <a:r>
              <a:rPr lang="en-US" dirty="0" err="1"/>
              <a:t>Insertar</a:t>
            </a:r>
            <a:r>
              <a:rPr lang="en-US" dirty="0"/>
              <a:t> 10</a:t>
            </a:r>
          </a:p>
          <a:p>
            <a:endParaRPr lang="en-US" dirty="0"/>
          </a:p>
          <a:p>
            <a:r>
              <a:rPr lang="en-US" dirty="0" err="1"/>
              <a:t>Insertar</a:t>
            </a:r>
            <a:r>
              <a:rPr lang="en-US" dirty="0"/>
              <a:t> 20</a:t>
            </a: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91</a:t>
            </a:fld>
            <a:endParaRPr lang="en-US"/>
          </a:p>
        </p:txBody>
      </p:sp>
      <p:pic>
        <p:nvPicPr>
          <p:cNvPr id="5" name="Picture 4"/>
          <p:cNvPicPr>
            <a:picLocks noChangeAspect="1"/>
          </p:cNvPicPr>
          <p:nvPr/>
        </p:nvPicPr>
        <p:blipFill>
          <a:blip r:embed="rId2"/>
          <a:stretch>
            <a:fillRect/>
          </a:stretch>
        </p:blipFill>
        <p:spPr>
          <a:xfrm>
            <a:off x="3545884" y="4084049"/>
            <a:ext cx="1818305" cy="670831"/>
          </a:xfrm>
          <a:prstGeom prst="rect">
            <a:avLst/>
          </a:prstGeom>
        </p:spPr>
      </p:pic>
      <p:pic>
        <p:nvPicPr>
          <p:cNvPr id="6" name="Picture 5"/>
          <p:cNvPicPr>
            <a:picLocks noChangeAspect="1"/>
          </p:cNvPicPr>
          <p:nvPr/>
        </p:nvPicPr>
        <p:blipFill>
          <a:blip r:embed="rId3"/>
          <a:stretch>
            <a:fillRect/>
          </a:stretch>
        </p:blipFill>
        <p:spPr>
          <a:xfrm>
            <a:off x="3700598" y="5048248"/>
            <a:ext cx="1550671" cy="757305"/>
          </a:xfrm>
          <a:prstGeom prst="rect">
            <a:avLst/>
          </a:prstGeom>
        </p:spPr>
      </p:pic>
    </p:spTree>
    <p:extLst>
      <p:ext uri="{BB962C8B-B14F-4D97-AF65-F5344CB8AC3E}">
        <p14:creationId xmlns:p14="http://schemas.microsoft.com/office/powerpoint/2010/main" val="1377609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30</a:t>
            </a:r>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92</a:t>
            </a:fld>
            <a:endParaRPr lang="en-US"/>
          </a:p>
        </p:txBody>
      </p:sp>
      <p:pic>
        <p:nvPicPr>
          <p:cNvPr id="9" name="Picture 5"/>
          <p:cNvPicPr>
            <a:picLocks noChangeAspect="1"/>
          </p:cNvPicPr>
          <p:nvPr/>
        </p:nvPicPr>
        <p:blipFill>
          <a:blip r:embed="rId2"/>
          <a:stretch>
            <a:fillRect/>
          </a:stretch>
        </p:blipFill>
        <p:spPr>
          <a:xfrm>
            <a:off x="3948792" y="1060562"/>
            <a:ext cx="1550671" cy="757305"/>
          </a:xfrm>
          <a:prstGeom prst="rect">
            <a:avLst/>
          </a:prstGeom>
        </p:spPr>
      </p:pic>
    </p:spTree>
    <p:extLst>
      <p:ext uri="{BB962C8B-B14F-4D97-AF65-F5344CB8AC3E}">
        <p14:creationId xmlns:p14="http://schemas.microsoft.com/office/powerpoint/2010/main" val="110794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30</a:t>
            </a:r>
          </a:p>
          <a:p>
            <a:endParaRPr lang="en-US" dirty="0"/>
          </a:p>
          <a:p>
            <a:endParaRPr lang="en-US" dirty="0"/>
          </a:p>
          <a:p>
            <a:endParaRPr lang="en-US" dirty="0"/>
          </a:p>
          <a:p>
            <a:endParaRPr lang="en-US" dirty="0"/>
          </a:p>
          <a:p>
            <a:r>
              <a:rPr lang="en-US" dirty="0" err="1"/>
              <a:t>Insertar</a:t>
            </a:r>
            <a:r>
              <a:rPr lang="en-US" dirty="0"/>
              <a:t> 50</a:t>
            </a:r>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93</a:t>
            </a:fld>
            <a:endParaRPr lang="en-US"/>
          </a:p>
        </p:txBody>
      </p:sp>
      <p:pic>
        <p:nvPicPr>
          <p:cNvPr id="7" name="Picture 6"/>
          <p:cNvPicPr>
            <a:picLocks noChangeAspect="1"/>
          </p:cNvPicPr>
          <p:nvPr/>
        </p:nvPicPr>
        <p:blipFill>
          <a:blip r:embed="rId2"/>
          <a:stretch>
            <a:fillRect/>
          </a:stretch>
        </p:blipFill>
        <p:spPr>
          <a:xfrm>
            <a:off x="3851229" y="2114279"/>
            <a:ext cx="2534233" cy="1138372"/>
          </a:xfrm>
          <a:prstGeom prst="rect">
            <a:avLst/>
          </a:prstGeom>
        </p:spPr>
      </p:pic>
      <p:pic>
        <p:nvPicPr>
          <p:cNvPr id="9" name="Picture 5"/>
          <p:cNvPicPr>
            <a:picLocks noChangeAspect="1"/>
          </p:cNvPicPr>
          <p:nvPr/>
        </p:nvPicPr>
        <p:blipFill>
          <a:blip r:embed="rId3"/>
          <a:stretch>
            <a:fillRect/>
          </a:stretch>
        </p:blipFill>
        <p:spPr>
          <a:xfrm>
            <a:off x="3948792" y="1060562"/>
            <a:ext cx="1550671" cy="757305"/>
          </a:xfrm>
          <a:prstGeom prst="rect">
            <a:avLst/>
          </a:prstGeom>
        </p:spPr>
      </p:pic>
    </p:spTree>
    <p:extLst>
      <p:ext uri="{BB962C8B-B14F-4D97-AF65-F5344CB8AC3E}">
        <p14:creationId xmlns:p14="http://schemas.microsoft.com/office/powerpoint/2010/main" val="152894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30</a:t>
            </a:r>
          </a:p>
          <a:p>
            <a:endParaRPr lang="en-US" dirty="0"/>
          </a:p>
          <a:p>
            <a:endParaRPr lang="en-US" dirty="0"/>
          </a:p>
          <a:p>
            <a:endParaRPr lang="en-US" dirty="0"/>
          </a:p>
          <a:p>
            <a:endParaRPr lang="en-US" dirty="0"/>
          </a:p>
          <a:p>
            <a:r>
              <a:rPr lang="en-US" dirty="0" err="1"/>
              <a:t>Insertar</a:t>
            </a:r>
            <a:r>
              <a:rPr lang="en-US" dirty="0"/>
              <a:t> 50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94</a:t>
            </a:fld>
            <a:endParaRPr lang="en-US"/>
          </a:p>
        </p:txBody>
      </p:sp>
      <p:pic>
        <p:nvPicPr>
          <p:cNvPr id="7" name="Picture 6"/>
          <p:cNvPicPr>
            <a:picLocks noChangeAspect="1"/>
          </p:cNvPicPr>
          <p:nvPr/>
        </p:nvPicPr>
        <p:blipFill>
          <a:blip r:embed="rId2"/>
          <a:stretch>
            <a:fillRect/>
          </a:stretch>
        </p:blipFill>
        <p:spPr>
          <a:xfrm>
            <a:off x="3851229" y="2114279"/>
            <a:ext cx="2534233" cy="1138372"/>
          </a:xfrm>
          <a:prstGeom prst="rect">
            <a:avLst/>
          </a:prstGeom>
        </p:spPr>
      </p:pic>
      <p:pic>
        <p:nvPicPr>
          <p:cNvPr id="8" name="Picture 7"/>
          <p:cNvPicPr>
            <a:picLocks noChangeAspect="1"/>
          </p:cNvPicPr>
          <p:nvPr/>
        </p:nvPicPr>
        <p:blipFill>
          <a:blip r:embed="rId3"/>
          <a:stretch>
            <a:fillRect/>
          </a:stretch>
        </p:blipFill>
        <p:spPr>
          <a:xfrm>
            <a:off x="3701185" y="4003764"/>
            <a:ext cx="3142900" cy="1521825"/>
          </a:xfrm>
          <a:prstGeom prst="rect">
            <a:avLst/>
          </a:prstGeom>
        </p:spPr>
      </p:pic>
      <p:pic>
        <p:nvPicPr>
          <p:cNvPr id="9" name="Picture 5"/>
          <p:cNvPicPr>
            <a:picLocks noChangeAspect="1"/>
          </p:cNvPicPr>
          <p:nvPr/>
        </p:nvPicPr>
        <p:blipFill>
          <a:blip r:embed="rId4"/>
          <a:stretch>
            <a:fillRect/>
          </a:stretch>
        </p:blipFill>
        <p:spPr>
          <a:xfrm>
            <a:off x="3948792" y="1060562"/>
            <a:ext cx="1550671" cy="757305"/>
          </a:xfrm>
          <a:prstGeom prst="rect">
            <a:avLst/>
          </a:prstGeom>
        </p:spPr>
      </p:pic>
    </p:spTree>
    <p:extLst>
      <p:ext uri="{BB962C8B-B14F-4D97-AF65-F5344CB8AC3E}">
        <p14:creationId xmlns:p14="http://schemas.microsoft.com/office/powerpoint/2010/main" val="268782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70</a:t>
            </a:r>
          </a:p>
          <a:p>
            <a:endParaRPr lang="en-US" dirty="0"/>
          </a:p>
          <a:p>
            <a:endParaRPr lang="en-US" dirty="0"/>
          </a:p>
          <a:p>
            <a:endParaRPr lang="en-US" dirty="0"/>
          </a:p>
          <a:p>
            <a:endParaRPr lang="en-US" dirty="0"/>
          </a:p>
          <a:p>
            <a:endParaRPr lang="en-US" dirty="0"/>
          </a:p>
          <a:p>
            <a:pPr marL="0" indent="0">
              <a:buNone/>
            </a:pPr>
            <a:endParaRPr lang="en-US" dirty="0"/>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95</a:t>
            </a:fld>
            <a:endParaRPr lang="en-US"/>
          </a:p>
        </p:txBody>
      </p:sp>
      <p:pic>
        <p:nvPicPr>
          <p:cNvPr id="7" name="Picture 7"/>
          <p:cNvPicPr>
            <a:picLocks noChangeAspect="1"/>
          </p:cNvPicPr>
          <p:nvPr/>
        </p:nvPicPr>
        <p:blipFill>
          <a:blip r:embed="rId2"/>
          <a:stretch>
            <a:fillRect/>
          </a:stretch>
        </p:blipFill>
        <p:spPr>
          <a:xfrm>
            <a:off x="3230922" y="325263"/>
            <a:ext cx="3142900" cy="1521825"/>
          </a:xfrm>
          <a:prstGeom prst="rect">
            <a:avLst/>
          </a:prstGeom>
        </p:spPr>
      </p:pic>
    </p:spTree>
    <p:extLst>
      <p:ext uri="{BB962C8B-B14F-4D97-AF65-F5344CB8AC3E}">
        <p14:creationId xmlns:p14="http://schemas.microsoft.com/office/powerpoint/2010/main" val="2807327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70</a:t>
            </a:r>
          </a:p>
          <a:p>
            <a:endParaRPr lang="en-US" dirty="0"/>
          </a:p>
          <a:p>
            <a:endParaRPr lang="en-US" dirty="0"/>
          </a:p>
          <a:p>
            <a:endParaRPr lang="en-US" dirty="0"/>
          </a:p>
          <a:p>
            <a:endParaRPr lang="en-US" dirty="0"/>
          </a:p>
          <a:p>
            <a:endParaRPr lang="en-US" dirty="0"/>
          </a:p>
          <a:p>
            <a:r>
              <a:rPr lang="en-US" dirty="0" err="1"/>
              <a:t>Insertar</a:t>
            </a:r>
            <a:r>
              <a:rPr lang="en-US" dirty="0"/>
              <a:t> 100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96</a:t>
            </a:fld>
            <a:endParaRPr lang="en-US"/>
          </a:p>
        </p:txBody>
      </p:sp>
      <p:pic>
        <p:nvPicPr>
          <p:cNvPr id="5" name="Picture 4"/>
          <p:cNvPicPr>
            <a:picLocks noChangeAspect="1"/>
          </p:cNvPicPr>
          <p:nvPr/>
        </p:nvPicPr>
        <p:blipFill>
          <a:blip r:embed="rId2"/>
          <a:stretch>
            <a:fillRect/>
          </a:stretch>
        </p:blipFill>
        <p:spPr>
          <a:xfrm>
            <a:off x="3334023" y="2198097"/>
            <a:ext cx="3827830" cy="1302749"/>
          </a:xfrm>
          <a:prstGeom prst="rect">
            <a:avLst/>
          </a:prstGeom>
        </p:spPr>
      </p:pic>
      <p:pic>
        <p:nvPicPr>
          <p:cNvPr id="7" name="Picture 7"/>
          <p:cNvPicPr>
            <a:picLocks noChangeAspect="1"/>
          </p:cNvPicPr>
          <p:nvPr/>
        </p:nvPicPr>
        <p:blipFill>
          <a:blip r:embed="rId3"/>
          <a:stretch>
            <a:fillRect/>
          </a:stretch>
        </p:blipFill>
        <p:spPr>
          <a:xfrm>
            <a:off x="3230922" y="325263"/>
            <a:ext cx="3142900" cy="1521825"/>
          </a:xfrm>
          <a:prstGeom prst="rect">
            <a:avLst/>
          </a:prstGeom>
        </p:spPr>
      </p:pic>
    </p:spTree>
    <p:extLst>
      <p:ext uri="{BB962C8B-B14F-4D97-AF65-F5344CB8AC3E}">
        <p14:creationId xmlns:p14="http://schemas.microsoft.com/office/powerpoint/2010/main" val="2940845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70</a:t>
            </a:r>
          </a:p>
          <a:p>
            <a:endParaRPr lang="en-US" dirty="0"/>
          </a:p>
          <a:p>
            <a:endParaRPr lang="en-US" dirty="0"/>
          </a:p>
          <a:p>
            <a:endParaRPr lang="en-US" dirty="0"/>
          </a:p>
          <a:p>
            <a:endParaRPr lang="en-US" dirty="0"/>
          </a:p>
          <a:p>
            <a:endParaRPr lang="en-US" dirty="0"/>
          </a:p>
          <a:p>
            <a:r>
              <a:rPr lang="en-US" dirty="0" err="1"/>
              <a:t>Insertar</a:t>
            </a:r>
            <a:r>
              <a:rPr lang="en-US" dirty="0"/>
              <a:t> 100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97</a:t>
            </a:fld>
            <a:endParaRPr lang="en-US"/>
          </a:p>
        </p:txBody>
      </p:sp>
      <p:pic>
        <p:nvPicPr>
          <p:cNvPr id="5" name="Picture 4"/>
          <p:cNvPicPr>
            <a:picLocks noChangeAspect="1"/>
          </p:cNvPicPr>
          <p:nvPr/>
        </p:nvPicPr>
        <p:blipFill>
          <a:blip r:embed="rId2"/>
          <a:stretch>
            <a:fillRect/>
          </a:stretch>
        </p:blipFill>
        <p:spPr>
          <a:xfrm>
            <a:off x="3334023" y="2198097"/>
            <a:ext cx="3827830" cy="1302749"/>
          </a:xfrm>
          <a:prstGeom prst="rect">
            <a:avLst/>
          </a:prstGeom>
        </p:spPr>
      </p:pic>
      <p:pic>
        <p:nvPicPr>
          <p:cNvPr id="6" name="Picture 5"/>
          <p:cNvPicPr>
            <a:picLocks noChangeAspect="1"/>
          </p:cNvPicPr>
          <p:nvPr/>
        </p:nvPicPr>
        <p:blipFill>
          <a:blip r:embed="rId3"/>
          <a:stretch>
            <a:fillRect/>
          </a:stretch>
        </p:blipFill>
        <p:spPr>
          <a:xfrm>
            <a:off x="3037251" y="4260394"/>
            <a:ext cx="4029833" cy="1513387"/>
          </a:xfrm>
          <a:prstGeom prst="rect">
            <a:avLst/>
          </a:prstGeom>
        </p:spPr>
      </p:pic>
    </p:spTree>
    <p:extLst>
      <p:ext uri="{BB962C8B-B14F-4D97-AF65-F5344CB8AC3E}">
        <p14:creationId xmlns:p14="http://schemas.microsoft.com/office/powerpoint/2010/main" val="2389188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150</a:t>
            </a:r>
          </a:p>
          <a:p>
            <a:endParaRPr lang="en-US" dirty="0"/>
          </a:p>
          <a:p>
            <a:endParaRPr lang="en-US" dirty="0"/>
          </a:p>
          <a:p>
            <a:endParaRPr lang="en-US" dirty="0"/>
          </a:p>
          <a:p>
            <a:endParaRPr lang="en-US" dirty="0"/>
          </a:p>
          <a:p>
            <a:endParaRPr lang="en-US" dirty="0"/>
          </a:p>
          <a:p>
            <a:pPr marL="0" indent="0">
              <a:buNone/>
            </a:pPr>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98</a:t>
            </a:fld>
            <a:endParaRPr lang="en-US"/>
          </a:p>
        </p:txBody>
      </p:sp>
      <p:pic>
        <p:nvPicPr>
          <p:cNvPr id="9" name="Picture 5"/>
          <p:cNvPicPr>
            <a:picLocks noChangeAspect="1"/>
          </p:cNvPicPr>
          <p:nvPr/>
        </p:nvPicPr>
        <p:blipFill>
          <a:blip r:embed="rId2"/>
          <a:stretch>
            <a:fillRect/>
          </a:stretch>
        </p:blipFill>
        <p:spPr>
          <a:xfrm>
            <a:off x="2557083" y="333701"/>
            <a:ext cx="4029833" cy="1513387"/>
          </a:xfrm>
          <a:prstGeom prst="rect">
            <a:avLst/>
          </a:prstGeom>
        </p:spPr>
      </p:pic>
    </p:spTree>
    <p:extLst>
      <p:ext uri="{BB962C8B-B14F-4D97-AF65-F5344CB8AC3E}">
        <p14:creationId xmlns:p14="http://schemas.microsoft.com/office/powerpoint/2010/main" val="3349407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s-AR"/>
          </a:p>
        </p:txBody>
      </p:sp>
      <p:sp>
        <p:nvSpPr>
          <p:cNvPr id="3" name="Content Placeholder 2"/>
          <p:cNvSpPr>
            <a:spLocks noGrp="1"/>
          </p:cNvSpPr>
          <p:nvPr>
            <p:ph idx="1"/>
          </p:nvPr>
        </p:nvSpPr>
        <p:spPr/>
        <p:txBody>
          <a:bodyPr/>
          <a:lstStyle/>
          <a:p>
            <a:r>
              <a:rPr lang="es-AR" dirty="0"/>
              <a:t> </a:t>
            </a:r>
            <a:r>
              <a:rPr lang="en-US" dirty="0" err="1"/>
              <a:t>Insertar</a:t>
            </a:r>
            <a:r>
              <a:rPr lang="en-US" dirty="0"/>
              <a:t> 150</a:t>
            </a:r>
          </a:p>
          <a:p>
            <a:endParaRPr lang="en-US" dirty="0"/>
          </a:p>
          <a:p>
            <a:endParaRPr lang="en-US" dirty="0"/>
          </a:p>
          <a:p>
            <a:endParaRPr lang="en-US" dirty="0"/>
          </a:p>
          <a:p>
            <a:endParaRPr lang="en-US" dirty="0"/>
          </a:p>
          <a:p>
            <a:endParaRPr lang="en-US" dirty="0"/>
          </a:p>
          <a:p>
            <a:r>
              <a:rPr lang="en-US" dirty="0" err="1"/>
              <a:t>Insertar</a:t>
            </a:r>
            <a:r>
              <a:rPr lang="en-US" dirty="0"/>
              <a:t> 130</a:t>
            </a:r>
          </a:p>
          <a:p>
            <a:endParaRPr lang="es-AR" dirty="0"/>
          </a:p>
        </p:txBody>
      </p:sp>
      <p:sp>
        <p:nvSpPr>
          <p:cNvPr id="4" name="Slide Number Placeholder 3"/>
          <p:cNvSpPr>
            <a:spLocks noGrp="1"/>
          </p:cNvSpPr>
          <p:nvPr>
            <p:ph type="sldNum" sz="quarter" idx="12"/>
          </p:nvPr>
        </p:nvSpPr>
        <p:spPr/>
        <p:txBody>
          <a:bodyPr/>
          <a:lstStyle/>
          <a:p>
            <a:fld id="{401CF334-2D5C-4859-84A6-CA7E6E43FAEB}" type="slidenum">
              <a:rPr lang="en-US" smtClean="0"/>
              <a:t>99</a:t>
            </a:fld>
            <a:endParaRPr lang="en-US"/>
          </a:p>
        </p:txBody>
      </p:sp>
      <p:pic>
        <p:nvPicPr>
          <p:cNvPr id="7" name="Picture 6"/>
          <p:cNvPicPr>
            <a:picLocks noChangeAspect="1"/>
          </p:cNvPicPr>
          <p:nvPr/>
        </p:nvPicPr>
        <p:blipFill>
          <a:blip r:embed="rId2"/>
          <a:stretch>
            <a:fillRect/>
          </a:stretch>
        </p:blipFill>
        <p:spPr>
          <a:xfrm>
            <a:off x="2815046" y="2205581"/>
            <a:ext cx="4319162" cy="1503994"/>
          </a:xfrm>
          <a:prstGeom prst="rect">
            <a:avLst/>
          </a:prstGeom>
        </p:spPr>
      </p:pic>
      <p:pic>
        <p:nvPicPr>
          <p:cNvPr id="9" name="Picture 5"/>
          <p:cNvPicPr>
            <a:picLocks noChangeAspect="1"/>
          </p:cNvPicPr>
          <p:nvPr/>
        </p:nvPicPr>
        <p:blipFill>
          <a:blip r:embed="rId3"/>
          <a:stretch>
            <a:fillRect/>
          </a:stretch>
        </p:blipFill>
        <p:spPr>
          <a:xfrm>
            <a:off x="2557083" y="333701"/>
            <a:ext cx="4029833" cy="1513387"/>
          </a:xfrm>
          <a:prstGeom prst="rect">
            <a:avLst/>
          </a:prstGeom>
        </p:spPr>
      </p:pic>
    </p:spTree>
    <p:extLst>
      <p:ext uri="{BB962C8B-B14F-4D97-AF65-F5344CB8AC3E}">
        <p14:creationId xmlns:p14="http://schemas.microsoft.com/office/powerpoint/2010/main" val="19466208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Business brainstorming presentation.potx" id="{DE77CA07-3D7A-4CF2-AF02-587F794CB3CB}" vid="{13C2A94F-C0A1-4622-B71C-29A3B00D5E0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Business brainstorming presentation</Template>
  <TotalTime>36480</TotalTime>
  <Words>6025</Words>
  <Application>Microsoft Office PowerPoint</Application>
  <PresentationFormat>On-screen Show (4:3)</PresentationFormat>
  <Paragraphs>1277</Paragraphs>
  <Slides>156</Slides>
  <Notes>20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156</vt:i4>
      </vt:variant>
    </vt:vector>
  </HeadingPairs>
  <TitlesOfParts>
    <vt:vector size="169" baseType="lpstr">
      <vt:lpstr>Arial</vt:lpstr>
      <vt:lpstr>Calibri</vt:lpstr>
      <vt:lpstr>Cambria Math</vt:lpstr>
      <vt:lpstr>Century Gothic</vt:lpstr>
      <vt:lpstr>Comic Sans MS</vt:lpstr>
      <vt:lpstr>Consolas</vt:lpstr>
      <vt:lpstr>Palatino Linotype</vt:lpstr>
      <vt:lpstr>Roboto</vt:lpstr>
      <vt:lpstr>Symbol</vt:lpstr>
      <vt:lpstr>Times New Roman</vt:lpstr>
      <vt:lpstr>Wingdings</vt:lpstr>
      <vt:lpstr>Wingdings 2</vt:lpstr>
      <vt:lpstr>Presentation on brainstorming</vt:lpstr>
      <vt:lpstr>Estructura de Datos y Algoritmos</vt:lpstr>
      <vt:lpstr>BST  y sus problemas</vt:lpstr>
      <vt:lpstr>BST  y sus problemas</vt:lpstr>
      <vt:lpstr>BST  y sus problemas</vt:lpstr>
      <vt:lpstr>PowerPoint Presentation</vt:lpstr>
      <vt:lpstr>BST  y sus problemas</vt:lpstr>
      <vt:lpstr>BST  y sus problemas</vt:lpstr>
      <vt:lpstr>Algunas propiedades…</vt:lpstr>
      <vt:lpstr>PowerPoint Presentation</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AVL</vt:lpstr>
      <vt:lpstr>Estructura de Datos y Algoritmos</vt:lpstr>
      <vt:lpstr>TP 5D – Ejer 1</vt:lpstr>
      <vt:lpstr>AVL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Consideraciones sobre la implementación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Estructura de Datos y Algoritmos</vt:lpstr>
      <vt:lpstr>AVL</vt:lpstr>
      <vt:lpstr>Árbol de Fibonacci</vt:lpstr>
      <vt:lpstr>TP 5D – Ejer 5.1</vt:lpstr>
      <vt:lpstr>PowerPoint Presentation</vt:lpstr>
      <vt:lpstr>PowerPoint Presentation</vt:lpstr>
      <vt:lpstr>PowerPoint Presentation</vt:lpstr>
      <vt:lpstr>TP 5D – Ejer 5.2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Estructura de Datos y Algoritmos</vt:lpstr>
      <vt:lpstr>Otra familia de árboles</vt:lpstr>
      <vt:lpstr>PowerPoint Presentation</vt:lpstr>
      <vt:lpstr>PowerPoint Presentation</vt:lpstr>
      <vt:lpstr>Árbol B de Orden N</vt:lpstr>
      <vt:lpstr>PowerPoint Presentation</vt:lpstr>
      <vt:lpstr>PowerPoint Presentation</vt:lpstr>
      <vt:lpstr>PowerPoint Presentation</vt:lpstr>
      <vt:lpstr>TP 5D – Ejer 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TP 5D – Ejer 10</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Estructura de Datos y Algoritmos</vt:lpstr>
      <vt:lpstr>TP 5D – Ejer 11</vt:lpstr>
      <vt:lpstr>B Tree</vt:lpstr>
      <vt:lpstr>TP 5D – Ejer 12</vt:lpstr>
      <vt:lpstr>PowerPoint Presentation</vt:lpstr>
      <vt:lpstr>B tree</vt:lpstr>
      <vt:lpstr>Resultado</vt:lpstr>
      <vt:lpstr>Estructura de Datos y Algoritmos</vt:lpstr>
      <vt:lpstr>PowerPoint Presentation</vt:lpstr>
      <vt:lpstr>TP 5C – Ejer 12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Estructura de Datos y Algoritmos</vt:lpstr>
      <vt:lpstr>TP 5C – Ejer 13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Eficiencia de los árboles</vt:lpstr>
      <vt:lpstr>PowerPoint Presentation</vt:lpstr>
      <vt:lpstr>PowerPoint Presentation</vt:lpstr>
      <vt:lpstr>Eficiencia de los árboles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Creativity Session</dc:title>
  <dc:creator>bigdata2</dc:creator>
  <cp:lastModifiedBy>Luciano Stupnik</cp:lastModifiedBy>
  <cp:revision>993</cp:revision>
  <cp:lastPrinted>2019-05-10T18:21:21Z</cp:lastPrinted>
  <dcterms:created xsi:type="dcterms:W3CDTF">2019-02-21T18:33:09Z</dcterms:created>
  <dcterms:modified xsi:type="dcterms:W3CDTF">2024-06-13T19:54:42Z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y fmtid="{D5CDD505-2E9C-101B-9397-08002B2CF9AE}" pid="3" name="Order">
    <vt:r8>74069100</vt:r8>
  </property>
  <property fmtid="{D5CDD505-2E9C-101B-9397-08002B2CF9AE}" pid="4" name="HiddenCategoryTags">
    <vt:lpwstr/>
  </property>
  <property fmtid="{D5CDD505-2E9C-101B-9397-08002B2CF9AE}" pid="5" name="InternalTags">
    <vt:lpwstr/>
  </property>
  <property fmtid="{D5CDD505-2E9C-101B-9397-08002B2CF9AE}" pid="6" name="FeatureTags">
    <vt:lpwstr/>
  </property>
  <property fmtid="{D5CDD505-2E9C-101B-9397-08002B2CF9AE}" pid="7" name="LocalizationTags">
    <vt:lpwstr/>
  </property>
  <property fmtid="{D5CDD505-2E9C-101B-9397-08002B2CF9AE}" pid="8" name="CategoryTags">
    <vt:lpwstr/>
  </property>
  <property fmtid="{D5CDD505-2E9C-101B-9397-08002B2CF9AE}" pid="9" name="Applications">
    <vt:lpwstr/>
  </property>
  <property fmtid="{D5CDD505-2E9C-101B-9397-08002B2CF9AE}" pid="10" name="CampaignTags">
    <vt:lpwstr/>
  </property>
  <property fmtid="{D5CDD505-2E9C-101B-9397-08002B2CF9AE}" pid="11" name="ScenarioTags">
    <vt:lpwstr/>
  </property>
</Properties>
</file>